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10"/>
  </p:notesMasterIdLst>
  <p:sldIdLst>
    <p:sldId id="257" r:id="rId2"/>
    <p:sldId id="376" r:id="rId3"/>
    <p:sldId id="350" r:id="rId4"/>
    <p:sldId id="264" r:id="rId5"/>
    <p:sldId id="367" r:id="rId6"/>
    <p:sldId id="368" r:id="rId7"/>
    <p:sldId id="348" r:id="rId8"/>
    <p:sldId id="35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3085" autoAdjust="0"/>
  </p:normalViewPr>
  <p:slideViewPr>
    <p:cSldViewPr snapToGrid="0">
      <p:cViewPr varScale="1">
        <p:scale>
          <a:sx n="68" d="100"/>
          <a:sy n="68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3E607-E811-4BB0-8DD1-7889744EA4C2}" type="datetimeFigureOut">
              <a:rPr lang="fi-FI" smtClean="0"/>
              <a:t>19.3.2024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714B4-84AE-476F-89AB-B28AF7F235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296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714B4-84AE-476F-89AB-B28AF7F2355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94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14B4-84AE-476F-89AB-B28AF7F2355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62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714B4-84AE-476F-89AB-B28AF7F2355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736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714B4-84AE-476F-89AB-B28AF7F2355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116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714B4-84AE-476F-89AB-B28AF7F2355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94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km.fi/hanke?tunnus=OKM020:00/202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vointiede.fi/fi/ajankohtaista/reittiopas-avoimuuteen-avoimen-tieteen-ja-tutkimuksen-viitearkkitehtuuri" TargetMode="External"/><Relationship Id="rId4" Type="http://schemas.openxmlformats.org/officeDocument/2006/relationships/hyperlink" Target="https://wiki.eduuni.fi/display/CscKtpoYtf/Viitearkkitehtuuri+2025+versio+1.0+21.1.2021+-+julkaist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duuni.fi/x/3gnz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a.csc.fi/#arkkitehtuurit_anchor" TargetMode="External"/><Relationship Id="rId4" Type="http://schemas.openxmlformats.org/officeDocument/2006/relationships/hyperlink" Target="https://wiki.eduuni.fi/x/zBTN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4200" dirty="0" err="1"/>
              <a:t>Tutkimuksen</a:t>
            </a:r>
            <a:r>
              <a:rPr lang="en-US" sz="4200" dirty="0"/>
              <a:t> </a:t>
            </a:r>
            <a:r>
              <a:rPr lang="en-US" sz="4200" dirty="0" err="1"/>
              <a:t>datan</a:t>
            </a:r>
            <a:r>
              <a:rPr lang="en-US" sz="4200" dirty="0"/>
              <a:t> </a:t>
            </a:r>
            <a:r>
              <a:rPr lang="en-US" sz="4200" dirty="0" err="1"/>
              <a:t>hallinnan</a:t>
            </a:r>
            <a:r>
              <a:rPr lang="en-US" sz="4200" dirty="0"/>
              <a:t> </a:t>
            </a:r>
            <a:r>
              <a:rPr lang="en-US" sz="4200" dirty="0" err="1"/>
              <a:t>viitearkkitehtuuri</a:t>
            </a:r>
            <a:r>
              <a:rPr lang="en-US" sz="4200" dirty="0"/>
              <a:t> DAHA</a:t>
            </a:r>
            <a:endParaRPr lang="en-US" sz="4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AVOTT-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viitearkkitehtuurin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julkaisutapahtuma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19.3.2024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3F7A-A3D6-45C7-8028-24F5A95A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Tässä puheenvuorossa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AFEF-05A5-43AD-8E3E-9C3E5F556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sz="3200" dirty="0"/>
              <a:t> Mikä on tutkimuksen datanhallinnan viitearkkitehtuuri?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 dirty="0"/>
              <a:t> Miten tutkimuksen datanhallinnan viitearkkitehtuuri liittyy avoimen tieteen viitearkkitehtuuriin?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59622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2C63-FF7E-427E-940F-1AF59787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dirty="0"/>
              <a:t>Tutkimuksen datan hallinnan viitearkkitehtuurityö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50D53-088B-4C09-821C-3CDBF9D06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300" b="1" dirty="0">
                <a:solidFill>
                  <a:schemeClr val="tx1"/>
                </a:solidFill>
              </a:rPr>
              <a:t> </a:t>
            </a:r>
            <a:r>
              <a:rPr lang="fi-FI" sz="2300" dirty="0"/>
              <a:t>Tutkimuksen datan hallinnan kansallinen viitearkkitehtuurityö on käynnistynyt helmikuussa 2023.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300" dirty="0"/>
              <a:t> Työ tehdään </a:t>
            </a:r>
            <a:r>
              <a:rPr lang="fi-FI" sz="2300" dirty="0" err="1"/>
              <a:t>OKM:n</a:t>
            </a:r>
            <a:r>
              <a:rPr lang="fi-FI" sz="2300" dirty="0"/>
              <a:t> toimeksiannosta ja sitä tukee CSC - Tieteen tietotekniikan keskus.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300" dirty="0"/>
              <a:t> Viitearkkitehtuurityötä ohjaa </a:t>
            </a:r>
            <a:r>
              <a:rPr lang="fi-FI" sz="2300" dirty="0" err="1"/>
              <a:t>OKM:n</a:t>
            </a:r>
            <a:r>
              <a:rPr lang="fi-FI" sz="2300" dirty="0"/>
              <a:t> asettama </a:t>
            </a:r>
            <a:r>
              <a:rPr lang="fi-FI" sz="2300" dirty="0">
                <a:hlinkClick r:id="rId3"/>
              </a:rPr>
              <a:t>Tieteellisen laskennan ja datanhallinnan yhteistyöfoorumi (YTF) </a:t>
            </a:r>
            <a:endParaRPr lang="fi-FI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300" dirty="0"/>
              <a:t> Laaditaan tutkimuksen datan koko elinkaaren aikaisen hallinnan viitearkkitehtuuri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300" dirty="0"/>
              <a:t> Tavoitteena on tutkimuksen digitaalisen transformaation tukeminen. Viitearkkitehtuuri on työväline muutoksen tunnistamiseen ja johtamiseen, se edistää palvelujen kehitystä ja laatua sekä ehdottaa linjauksia ja toimenpiteitä, jotka parantavat </a:t>
            </a:r>
            <a:r>
              <a:rPr lang="fi-FI" sz="2300" dirty="0" err="1"/>
              <a:t>yhteentoimivuutta</a:t>
            </a:r>
            <a:r>
              <a:rPr lang="fi-FI" sz="23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300" dirty="0"/>
              <a:t> Tutkimuksen datanhallinnan viitearkkitehtuuri muodostaa kokonaisuuden </a:t>
            </a:r>
            <a:r>
              <a:rPr lang="fi-FI" sz="2300" dirty="0">
                <a:hlinkClick r:id="rId4"/>
              </a:rPr>
              <a:t>Tieteellisen laskennan viitearkkitehtuurin, </a:t>
            </a:r>
            <a:r>
              <a:rPr lang="fi-FI" sz="2300" dirty="0" err="1">
                <a:hlinkClick r:id="rId4"/>
              </a:rPr>
              <a:t>TiLa</a:t>
            </a:r>
            <a:r>
              <a:rPr lang="fi-FI" sz="2300" dirty="0">
                <a:hlinkClick r:id="rId4"/>
              </a:rPr>
              <a:t> (2021)</a:t>
            </a:r>
            <a:r>
              <a:rPr lang="fi-FI" sz="2300" dirty="0"/>
              <a:t> ja </a:t>
            </a:r>
            <a:r>
              <a:rPr lang="fi-FI" sz="2300" dirty="0">
                <a:hlinkClick r:id="rId5"/>
              </a:rPr>
              <a:t>Avoimen tieteen ja tutkimuksen viitearkkitehtuurin, AVOTT (2023)</a:t>
            </a:r>
            <a:r>
              <a:rPr lang="fi-FI" sz="2300" dirty="0"/>
              <a:t> kanssa.  </a:t>
            </a:r>
          </a:p>
          <a:p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0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06153-782E-4636-978F-F9D76706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Tutkimuksen</a:t>
            </a:r>
            <a:r>
              <a:rPr lang="en-US" dirty="0"/>
              <a:t> </a:t>
            </a:r>
            <a:r>
              <a:rPr lang="en-US" dirty="0" err="1"/>
              <a:t>datanhallinnan</a:t>
            </a:r>
            <a:r>
              <a:rPr lang="en-US" dirty="0"/>
              <a:t> </a:t>
            </a:r>
            <a:r>
              <a:rPr lang="en-US" dirty="0" err="1"/>
              <a:t>tavoitetila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5D331-659E-41A2-A1E7-115924F6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8841"/>
            <a:ext cx="10058400" cy="3760891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Tutkimuksen datanhallinnan tavoitetila – </a:t>
            </a:r>
            <a:r>
              <a:rPr lang="fi-FI" dirty="0">
                <a:hlinkClick r:id="rId3"/>
              </a:rPr>
              <a:t>tutkimuksen datanhallinnan viitearkkitehtuuri</a:t>
            </a:r>
            <a:endParaRPr lang="fi-FI" dirty="0"/>
          </a:p>
          <a:p>
            <a:pPr lvl="1"/>
            <a:r>
              <a:rPr lang="en-US" dirty="0" err="1"/>
              <a:t>Tavoitetilaan</a:t>
            </a:r>
            <a:r>
              <a:rPr lang="en-US" dirty="0"/>
              <a:t> </a:t>
            </a:r>
            <a:r>
              <a:rPr lang="en-US" dirty="0" err="1"/>
              <a:t>päästään</a:t>
            </a:r>
            <a:r>
              <a:rPr lang="en-US" dirty="0"/>
              <a:t> </a:t>
            </a:r>
            <a:r>
              <a:rPr lang="en-US" dirty="0" err="1"/>
              <a:t>muun</a:t>
            </a:r>
            <a:r>
              <a:rPr lang="en-US" dirty="0"/>
              <a:t> </a:t>
            </a:r>
            <a:r>
              <a:rPr lang="en-US" dirty="0" err="1"/>
              <a:t>muassa</a:t>
            </a:r>
            <a:r>
              <a:rPr lang="en-US" dirty="0"/>
              <a:t> </a:t>
            </a:r>
            <a:r>
              <a:rPr lang="en-US" dirty="0" err="1"/>
              <a:t>ratkaisemalla</a:t>
            </a:r>
            <a:r>
              <a:rPr lang="en-US" dirty="0"/>
              <a:t> </a:t>
            </a:r>
            <a:r>
              <a:rPr lang="en-US" dirty="0" err="1">
                <a:hlinkClick r:id="rId4"/>
              </a:rPr>
              <a:t>nykytilan</a:t>
            </a:r>
            <a:r>
              <a:rPr lang="en-US" dirty="0">
                <a:hlinkClick r:id="rId4"/>
              </a:rPr>
              <a:t> </a:t>
            </a:r>
            <a:r>
              <a:rPr lang="en-US" dirty="0" err="1"/>
              <a:t>kipukohdat</a:t>
            </a:r>
            <a:r>
              <a:rPr lang="en-US" dirty="0"/>
              <a:t> (</a:t>
            </a:r>
            <a:r>
              <a:rPr lang="en-US" dirty="0" err="1"/>
              <a:t>seuraava</a:t>
            </a:r>
            <a:r>
              <a:rPr lang="en-US" dirty="0"/>
              <a:t> </a:t>
            </a:r>
            <a:r>
              <a:rPr lang="en-US" dirty="0" err="1"/>
              <a:t>kalvo</a:t>
            </a:r>
            <a:r>
              <a:rPr lang="en-US" dirty="0"/>
              <a:t>)</a:t>
            </a:r>
            <a:endParaRPr lang="fi-FI" dirty="0"/>
          </a:p>
          <a:p>
            <a:r>
              <a:rPr lang="fi-FI" dirty="0"/>
              <a:t>Arkkitehtuurin </a:t>
            </a:r>
            <a:r>
              <a:rPr lang="fi-FI" b="1" dirty="0"/>
              <a:t>tavoite on tutkimuksen digitaalisen transformaation tukeminen</a:t>
            </a:r>
            <a:r>
              <a:rPr lang="fi-FI" dirty="0"/>
              <a:t>. Viitearkkitehtuuri on työväline muutoksen tunnistamiseen ja johtamiseen. </a:t>
            </a:r>
          </a:p>
          <a:p>
            <a:r>
              <a:rPr lang="fi-FI" dirty="0"/>
              <a:t>Tarkoitus on </a:t>
            </a:r>
            <a:r>
              <a:rPr lang="fi-FI" b="1" dirty="0"/>
              <a:t>edistää palvelujen kehitystä ja laatua sekä ehdottaa linjauksia ja toimenpiteitä, jotka parantavat </a:t>
            </a:r>
            <a:r>
              <a:rPr lang="fi-FI" b="1" dirty="0" err="1"/>
              <a:t>yhteentoimivuutta</a:t>
            </a:r>
            <a:r>
              <a:rPr lang="fi-FI" b="1" dirty="0"/>
              <a:t>.</a:t>
            </a:r>
            <a:r>
              <a:rPr lang="fi-FI" dirty="0"/>
              <a:t> </a:t>
            </a:r>
          </a:p>
          <a:p>
            <a:r>
              <a:rPr lang="fi-FI" dirty="0"/>
              <a:t>Tutkimuksen datan hallinnan kuvaaminen edistää sekä </a:t>
            </a:r>
            <a:r>
              <a:rPr lang="fi-FI" b="1" dirty="0"/>
              <a:t>kansallisten investointien vaikuttavuutta </a:t>
            </a:r>
            <a:r>
              <a:rPr lang="fi-FI" dirty="0"/>
              <a:t>että </a:t>
            </a:r>
            <a:r>
              <a:rPr lang="fi-FI" b="1" dirty="0"/>
              <a:t>eurooppalaista yhteistyötä </a:t>
            </a:r>
            <a:r>
              <a:rPr lang="fi-FI" dirty="0"/>
              <a:t>tutkimusdatan hyödyntämisessä.</a:t>
            </a:r>
          </a:p>
          <a:p>
            <a:r>
              <a:rPr lang="fi-FI" dirty="0"/>
              <a:t>Laadittava </a:t>
            </a:r>
            <a:r>
              <a:rPr lang="fi-FI" b="1" dirty="0"/>
              <a:t>viitearkkitehtuuri tulee osaksi korkeakoulutuksen ja tutkimuksen yhteistä kokonaisarkkitehtuurisalkkua</a:t>
            </a:r>
            <a:r>
              <a:rPr lang="fi-FI" dirty="0"/>
              <a:t> (</a:t>
            </a:r>
            <a:r>
              <a:rPr lang="fi-FI" dirty="0">
                <a:hlinkClick r:id="rId5"/>
              </a:rPr>
              <a:t>https://ka.csc.fi/#arkkitehtuurit_anchor</a:t>
            </a:r>
            <a:r>
              <a:rPr lang="fi-FI" dirty="0"/>
              <a:t>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3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EBD2-C353-4EAD-B35F-2E5A494D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58E0E-C94C-4457-B0F4-7FE3C15C3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A5ED2-D11E-41D4-A2FC-C780F5611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83"/>
            <a:ext cx="12192000" cy="674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5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3B24-16C0-4013-8FCF-51C9C3AC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5882-2369-4466-9D6E-AB64C9801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1E27A-AA7E-4BAF-93FA-25C84C9C5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83"/>
            <a:ext cx="12192000" cy="674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4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330A9DBE-1F4B-E90A-D231-ED6FBFCF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7469" fontAlgn="base">
              <a:spcBef>
                <a:spcPct val="0"/>
              </a:spcBef>
              <a:spcAft>
                <a:spcPts val="800"/>
              </a:spcAft>
            </a:pPr>
            <a:fld id="{5E9086DF-C7C9-4DB3-8877-43D60EBA4301}" type="slidenum">
              <a:rPr lang="fi-FI" altLang="fi-FI">
                <a:ea typeface="MS PGothic" panose="020B0600070205080204" pitchFamily="34" charset="-128"/>
              </a:rPr>
              <a:pPr defTabSz="607469" fontAlgn="base">
                <a:spcBef>
                  <a:spcPct val="0"/>
                </a:spcBef>
                <a:spcAft>
                  <a:spcPts val="800"/>
                </a:spcAft>
              </a:pPr>
              <a:t>7</a:t>
            </a:fld>
            <a:endParaRPr lang="fi-FI" altLang="fi-FI">
              <a:ea typeface="MS PGothic" panose="020B0600070205080204" pitchFamily="34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67F4BB-4939-814A-8458-B220D96174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7219" y="69967"/>
            <a:ext cx="5298086" cy="1069975"/>
          </a:xfrm>
        </p:spPr>
        <p:txBody>
          <a:bodyPr wrap="square" anchor="ctr">
            <a:noAutofit/>
          </a:bodyPr>
          <a:lstStyle/>
          <a:p>
            <a:r>
              <a:rPr lang="fi-FI" sz="2800">
                <a:latin typeface="+mn-lt"/>
              </a:rPr>
              <a:t>Viitearkkitehtuurien suhteista ja fokuksista, luonnos 2023-01-24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080420-D3D5-B32C-5A43-A2C313D1F722}"/>
              </a:ext>
            </a:extLst>
          </p:cNvPr>
          <p:cNvSpPr>
            <a:spLocks noChangeAspect="1"/>
          </p:cNvSpPr>
          <p:nvPr/>
        </p:nvSpPr>
        <p:spPr>
          <a:xfrm>
            <a:off x="4502064" y="545569"/>
            <a:ext cx="3840000" cy="3840000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7469" fontAlgn="base">
              <a:spcBef>
                <a:spcPct val="0"/>
              </a:spcBef>
              <a:spcAft>
                <a:spcPct val="0"/>
              </a:spcAft>
            </a:pPr>
            <a:endParaRPr lang="fi-FI" sz="240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27E73-8CBB-FB05-DF03-B773F290EF43}"/>
              </a:ext>
            </a:extLst>
          </p:cNvPr>
          <p:cNvSpPr>
            <a:spLocks noChangeAspect="1"/>
          </p:cNvSpPr>
          <p:nvPr/>
        </p:nvSpPr>
        <p:spPr>
          <a:xfrm>
            <a:off x="5707459" y="2405264"/>
            <a:ext cx="3840000" cy="3840000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7469" fontAlgn="base">
              <a:spcBef>
                <a:spcPct val="0"/>
              </a:spcBef>
              <a:spcAft>
                <a:spcPct val="0"/>
              </a:spcAft>
            </a:pPr>
            <a:endParaRPr lang="fi-FI" sz="240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90AEE1-99C4-2770-8675-C787D52EDBA9}"/>
              </a:ext>
            </a:extLst>
          </p:cNvPr>
          <p:cNvSpPr>
            <a:spLocks noChangeAspect="1"/>
          </p:cNvSpPr>
          <p:nvPr/>
        </p:nvSpPr>
        <p:spPr>
          <a:xfrm>
            <a:off x="3380724" y="2405264"/>
            <a:ext cx="3840000" cy="3840000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7469" fontAlgn="base">
              <a:spcBef>
                <a:spcPct val="0"/>
              </a:spcBef>
              <a:spcAft>
                <a:spcPct val="0"/>
              </a:spcAft>
            </a:pPr>
            <a:endParaRPr lang="fi-FI" sz="240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C990DD-9A12-009B-6078-91C6B0CF1A48}"/>
              </a:ext>
            </a:extLst>
          </p:cNvPr>
          <p:cNvSpPr txBox="1"/>
          <p:nvPr/>
        </p:nvSpPr>
        <p:spPr>
          <a:xfrm>
            <a:off x="5908889" y="833307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6778"/>
                </a:solidFill>
                <a:ea typeface="MS PGothic" panose="020B0600070205080204" pitchFamily="34" charset="-128"/>
              </a:rPr>
              <a:t>DAHA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C4F025-180F-8301-B74A-6F3C67956E33}"/>
              </a:ext>
            </a:extLst>
          </p:cNvPr>
          <p:cNvSpPr txBox="1"/>
          <p:nvPr/>
        </p:nvSpPr>
        <p:spPr>
          <a:xfrm>
            <a:off x="8213378" y="3706659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6778"/>
                </a:solidFill>
                <a:ea typeface="MS PGothic" panose="020B0600070205080204" pitchFamily="34" charset="-128"/>
              </a:rPr>
              <a:t>TiLa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D1B790-2700-2A4A-B087-211DE9EF1EEF}"/>
              </a:ext>
            </a:extLst>
          </p:cNvPr>
          <p:cNvSpPr txBox="1"/>
          <p:nvPr/>
        </p:nvSpPr>
        <p:spPr>
          <a:xfrm>
            <a:off x="3541259" y="3542034"/>
            <a:ext cx="97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6778"/>
                </a:solidFill>
                <a:ea typeface="MS PGothic" panose="020B0600070205080204" pitchFamily="34" charset="-128"/>
              </a:rPr>
              <a:t>AVOTT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57D5EF-BEA8-32C2-1A03-470D72435241}"/>
              </a:ext>
            </a:extLst>
          </p:cNvPr>
          <p:cNvSpPr txBox="1"/>
          <p:nvPr/>
        </p:nvSpPr>
        <p:spPr>
          <a:xfrm>
            <a:off x="3508692" y="4079273"/>
            <a:ext cx="2631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1600">
                <a:solidFill>
                  <a:srgbClr val="006778"/>
                </a:solidFill>
                <a:ea typeface="MS PGothic" panose="020B0600070205080204" pitchFamily="34" charset="-128"/>
              </a:rPr>
              <a:t>Avoin toimintakulttuuri</a:t>
            </a: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1600">
                <a:solidFill>
                  <a:srgbClr val="006778"/>
                </a:solidFill>
                <a:ea typeface="MS PGothic" panose="020B0600070205080204" pitchFamily="34" charset="-128"/>
              </a:rPr>
              <a:t>Avoimet julkaisut</a:t>
            </a: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1600">
                <a:solidFill>
                  <a:srgbClr val="006778"/>
                </a:solidFill>
                <a:ea typeface="MS PGothic" panose="020B0600070205080204" pitchFamily="34" charset="-128"/>
              </a:rPr>
              <a:t>Avoimet oppimateriaalit</a:t>
            </a: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endParaRPr lang="fi-FI" sz="1600">
              <a:solidFill>
                <a:srgbClr val="006778"/>
              </a:solidFill>
              <a:ea typeface="MS PGothic" panose="020B0600070205080204" pitchFamily="34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EF2428-C194-92F4-19A4-ACE0A0F60068}"/>
              </a:ext>
            </a:extLst>
          </p:cNvPr>
          <p:cNvSpPr txBox="1"/>
          <p:nvPr/>
        </p:nvSpPr>
        <p:spPr>
          <a:xfrm>
            <a:off x="738770" y="4328973"/>
            <a:ext cx="2560373" cy="173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2133" i="1">
                <a:solidFill>
                  <a:srgbClr val="006778"/>
                </a:solidFill>
                <a:ea typeface="MS PGothic" panose="020B0600070205080204" pitchFamily="34" charset="-128"/>
              </a:rPr>
              <a:t>Tieteen avoimuuden näkökulma</a:t>
            </a: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endParaRPr lang="fi-FI" sz="2133" i="1">
              <a:solidFill>
                <a:srgbClr val="006778"/>
              </a:solidFill>
              <a:ea typeface="MS PGothic" panose="020B0600070205080204" pitchFamily="34" charset="-128"/>
            </a:endParaRP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2133" i="1">
                <a:solidFill>
                  <a:srgbClr val="006778"/>
                </a:solidFill>
                <a:ea typeface="MS PGothic" panose="020B0600070205080204" pitchFamily="34" charset="-128"/>
              </a:rPr>
              <a:t>Tutkimushallinnon </a:t>
            </a: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2133" i="1">
                <a:solidFill>
                  <a:srgbClr val="006778"/>
                </a:solidFill>
                <a:ea typeface="MS PGothic" panose="020B0600070205080204" pitchFamily="34" charset="-128"/>
              </a:rPr>
              <a:t>näkökulma korostuu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DA142C-BCCA-CC38-7D9B-8235572156B1}"/>
              </a:ext>
            </a:extLst>
          </p:cNvPr>
          <p:cNvSpPr txBox="1"/>
          <p:nvPr/>
        </p:nvSpPr>
        <p:spPr>
          <a:xfrm>
            <a:off x="9799878" y="3976681"/>
            <a:ext cx="2560373" cy="238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2133" i="1">
                <a:solidFill>
                  <a:srgbClr val="006778"/>
                </a:solidFill>
                <a:ea typeface="MS PGothic" panose="020B0600070205080204" pitchFamily="34" charset="-128"/>
              </a:rPr>
              <a:t>Tieteellisen laskennan näkökulma</a:t>
            </a: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endParaRPr lang="fi-FI" sz="2133" i="1">
              <a:solidFill>
                <a:srgbClr val="006778"/>
              </a:solidFill>
              <a:ea typeface="MS PGothic" panose="020B0600070205080204" pitchFamily="34" charset="-128"/>
            </a:endParaRP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2133" i="1">
                <a:solidFill>
                  <a:srgbClr val="006778"/>
                </a:solidFill>
                <a:ea typeface="MS PGothic" panose="020B0600070205080204" pitchFamily="34" charset="-128"/>
              </a:rPr>
              <a:t>Infranäkökulma korostuu</a:t>
            </a: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endParaRPr lang="fi-FI" sz="2133" i="1">
              <a:solidFill>
                <a:srgbClr val="006778"/>
              </a:solidFill>
              <a:ea typeface="MS PGothic" panose="020B060007020508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C0FFFE-3209-8176-ACF7-43C5A2B87F25}"/>
              </a:ext>
            </a:extLst>
          </p:cNvPr>
          <p:cNvSpPr txBox="1"/>
          <p:nvPr/>
        </p:nvSpPr>
        <p:spPr>
          <a:xfrm>
            <a:off x="8579238" y="118982"/>
            <a:ext cx="3360000" cy="206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2133" i="1">
                <a:solidFill>
                  <a:srgbClr val="006778"/>
                </a:solidFill>
                <a:ea typeface="MS PGothic" panose="020B0600070205080204" pitchFamily="34" charset="-128"/>
              </a:rPr>
              <a:t>Datan elinkaaren hallinta</a:t>
            </a: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2133" i="1">
                <a:solidFill>
                  <a:srgbClr val="006778"/>
                </a:solidFill>
                <a:ea typeface="MS PGothic" panose="020B0600070205080204" pitchFamily="34" charset="-128"/>
              </a:rPr>
              <a:t>Datan ominaisuudet ja erityisvaatimukset</a:t>
            </a: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endParaRPr lang="fi-FI" sz="2133" i="1">
              <a:solidFill>
                <a:srgbClr val="006778"/>
              </a:solidFill>
              <a:ea typeface="MS PGothic" panose="020B0600070205080204" pitchFamily="34" charset="-128"/>
            </a:endParaRP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2133" i="1">
                <a:solidFill>
                  <a:srgbClr val="006778"/>
                </a:solidFill>
                <a:ea typeface="MS PGothic" panose="020B0600070205080204" pitchFamily="34" charset="-128"/>
              </a:rPr>
              <a:t>Tutkijan näkökulma</a:t>
            </a: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2133" i="1">
                <a:solidFill>
                  <a:srgbClr val="006778"/>
                </a:solidFill>
                <a:ea typeface="MS PGothic" panose="020B0600070205080204" pitchFamily="34" charset="-128"/>
              </a:rPr>
              <a:t>korostuu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BF54DF-E52A-0359-6234-1AD6E1E5BC3A}"/>
              </a:ext>
            </a:extLst>
          </p:cNvPr>
          <p:cNvSpPr txBox="1"/>
          <p:nvPr/>
        </p:nvSpPr>
        <p:spPr>
          <a:xfrm>
            <a:off x="4760857" y="2465569"/>
            <a:ext cx="1855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1600">
                <a:solidFill>
                  <a:srgbClr val="006778"/>
                </a:solidFill>
                <a:ea typeface="MS PGothic" panose="020B0600070205080204" pitchFamily="34" charset="-128"/>
              </a:rPr>
              <a:t>Avoimet </a:t>
            </a: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1600">
                <a:solidFill>
                  <a:srgbClr val="006778"/>
                </a:solidFill>
                <a:ea typeface="MS PGothic" panose="020B0600070205080204" pitchFamily="34" charset="-128"/>
              </a:rPr>
              <a:t>digitaaliset tutkimus-</a:t>
            </a: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1600">
                <a:solidFill>
                  <a:srgbClr val="006778"/>
                </a:solidFill>
                <a:ea typeface="MS PGothic" panose="020B0600070205080204" pitchFamily="34" charset="-128"/>
              </a:rPr>
              <a:t>aineistot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22CBB5-98EF-A8F7-109A-FFF5FB7609EB}"/>
              </a:ext>
            </a:extLst>
          </p:cNvPr>
          <p:cNvSpPr txBox="1"/>
          <p:nvPr/>
        </p:nvSpPr>
        <p:spPr>
          <a:xfrm>
            <a:off x="6790213" y="2528373"/>
            <a:ext cx="1855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1600">
                <a:solidFill>
                  <a:srgbClr val="006778"/>
                </a:solidFill>
                <a:ea typeface="MS PGothic" panose="020B0600070205080204" pitchFamily="34" charset="-128"/>
              </a:rPr>
              <a:t>Tallennuksen ja datan hallinnan palvelut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ED6539-F888-45E2-7698-8C790CE79CC0}"/>
              </a:ext>
            </a:extLst>
          </p:cNvPr>
          <p:cNvSpPr txBox="1"/>
          <p:nvPr/>
        </p:nvSpPr>
        <p:spPr>
          <a:xfrm>
            <a:off x="7473144" y="4325264"/>
            <a:ext cx="1924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1600">
                <a:solidFill>
                  <a:srgbClr val="006778"/>
                </a:solidFill>
                <a:ea typeface="MS PGothic" panose="020B0600070205080204" pitchFamily="34" charset="-128"/>
              </a:rPr>
              <a:t>Laskenta ja hostaus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5B887F1-2598-9D2B-EBA4-E76A0352B8DE}"/>
              </a:ext>
            </a:extLst>
          </p:cNvPr>
          <p:cNvCxnSpPr>
            <a:cxnSpLocks/>
          </p:cNvCxnSpPr>
          <p:nvPr/>
        </p:nvCxnSpPr>
        <p:spPr>
          <a:xfrm>
            <a:off x="2434122" y="2642102"/>
            <a:ext cx="3987942" cy="1183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CFC685C-651C-3208-2DAA-76AF876643C9}"/>
              </a:ext>
            </a:extLst>
          </p:cNvPr>
          <p:cNvSpPr txBox="1"/>
          <p:nvPr/>
        </p:nvSpPr>
        <p:spPr>
          <a:xfrm>
            <a:off x="285662" y="1501433"/>
            <a:ext cx="4537237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2133" i="1">
                <a:solidFill>
                  <a:srgbClr val="006778"/>
                </a:solidFill>
                <a:ea typeface="MS PGothic" panose="020B0600070205080204" pitchFamily="34" charset="-128"/>
              </a:rPr>
              <a:t>Jaettuja näkökulmia:</a:t>
            </a: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2133" i="1">
                <a:solidFill>
                  <a:srgbClr val="006778"/>
                </a:solidFill>
                <a:ea typeface="MS PGothic" panose="020B0600070205080204" pitchFamily="34" charset="-128"/>
              </a:rPr>
              <a:t>Tutkimusprosessi ja sen tuki</a:t>
            </a: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2133" i="1">
                <a:solidFill>
                  <a:srgbClr val="006778"/>
                </a:solidFill>
                <a:ea typeface="MS PGothic" panose="020B0600070205080204" pitchFamily="34" charset="-128"/>
              </a:rPr>
              <a:t>Palvelut ja infrastruktuurit</a:t>
            </a: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2133" i="1">
                <a:solidFill>
                  <a:srgbClr val="006778"/>
                </a:solidFill>
                <a:ea typeface="MS PGothic" panose="020B0600070205080204" pitchFamily="34" charset="-128"/>
              </a:rPr>
              <a:t>Johtaminen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8DA6D7-64F9-86EC-5716-78C85C3792BA}"/>
              </a:ext>
            </a:extLst>
          </p:cNvPr>
          <p:cNvSpPr txBox="1"/>
          <p:nvPr/>
        </p:nvSpPr>
        <p:spPr>
          <a:xfrm>
            <a:off x="3748197" y="5047118"/>
            <a:ext cx="2211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r>
              <a:rPr lang="fi-FI" sz="1600">
                <a:solidFill>
                  <a:srgbClr val="006778"/>
                </a:solidFill>
                <a:ea typeface="MS PGothic" panose="020B0600070205080204" pitchFamily="34" charset="-128"/>
              </a:rPr>
              <a:t>Avoimet ei-digitaaliset tutkimusaineistot</a:t>
            </a:r>
          </a:p>
        </p:txBody>
      </p:sp>
    </p:spTree>
    <p:extLst>
      <p:ext uri="{BB962C8B-B14F-4D97-AF65-F5344CB8AC3E}">
        <p14:creationId xmlns:p14="http://schemas.microsoft.com/office/powerpoint/2010/main" val="367382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701E-1A59-4CAD-90C0-2110B122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Viitearkkitehtuuri ohjaa muutosta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8440C-2CA0-4C50-AB29-F8679395A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Viitearkkitehtuuri on ohjaava </a:t>
            </a:r>
            <a:r>
              <a:rPr lang="fi-FI" dirty="0" err="1"/>
              <a:t>ylätason</a:t>
            </a:r>
            <a:r>
              <a:rPr lang="fi-FI" dirty="0"/>
              <a:t> kuvaus tutkimuksen datan hallinnan tavoitetilasta.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Viitearkkitehtuuria suositellaan käytettäväksi esimerkiksi tiedolla johtamisen tueksi, toiminnan kehittämisessä sekä yhteisten palveluiden tuottamisessa ja yhteistyön suunnittelussa.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Viitearkkitehtuuri tarjoaa yhteisen mallin ja käsitteistön korkeakoulujen ja tutkimuslaitosten sekä muiden organisaatioiden omien arkkitehtuurien suunnitteluun ja toteuttamiseen.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Viitearkkitehtuuri määrittää kohteeseen kuuluvat rakenteet ja niiden väliset suhteet. </a:t>
            </a:r>
          </a:p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sz="2400" b="1" dirty="0"/>
              <a:t>Millaisen yhteisen tavoitetilan AVOTT, DAHA ja </a:t>
            </a:r>
            <a:r>
              <a:rPr lang="fi-FI" sz="2400" b="1" dirty="0" err="1"/>
              <a:t>TiLa</a:t>
            </a:r>
            <a:r>
              <a:rPr lang="fi-FI" sz="2400" b="1" dirty="0"/>
              <a:t> luovat? Millaista tutkimuksen digitransformaatiota tavoittelemme?</a:t>
            </a:r>
          </a:p>
        </p:txBody>
      </p:sp>
    </p:spTree>
    <p:extLst>
      <p:ext uri="{BB962C8B-B14F-4D97-AF65-F5344CB8AC3E}">
        <p14:creationId xmlns:p14="http://schemas.microsoft.com/office/powerpoint/2010/main" val="19956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0</TotalTime>
  <Words>382</Words>
  <Application>Microsoft Office PowerPoint</Application>
  <PresentationFormat>Widescreen</PresentationFormat>
  <Paragraphs>62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MS PGothic</vt:lpstr>
      <vt:lpstr>Arial</vt:lpstr>
      <vt:lpstr>Bookman Old Style</vt:lpstr>
      <vt:lpstr>Calibri</vt:lpstr>
      <vt:lpstr>Franklin Gothic Book</vt:lpstr>
      <vt:lpstr>1_RetrospectVTI</vt:lpstr>
      <vt:lpstr>Tutkimuksen datan hallinnan viitearkkitehtuuri DAHA</vt:lpstr>
      <vt:lpstr>Tässä puheenvuorossa</vt:lpstr>
      <vt:lpstr>Tutkimuksen datan hallinnan viitearkkitehtuurityö</vt:lpstr>
      <vt:lpstr>Tutkimuksen datanhallinnan tavoitetila</vt:lpstr>
      <vt:lpstr>PowerPoint Presentation</vt:lpstr>
      <vt:lpstr>PowerPoint Presentation</vt:lpstr>
      <vt:lpstr>Viitearkkitehtuurien suhteista ja fokuksista, luonnos 2023-01-24</vt:lpstr>
      <vt:lpstr>Viitearkkitehtuuri ohjaa muutosta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2023-09-21T13:19:52Z</dcterms:created>
  <dcterms:modified xsi:type="dcterms:W3CDTF">2024-03-19T06:30:42Z</dcterms:modified>
</cp:coreProperties>
</file>