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60" r:id="rId6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870EB1-2010-F409-A94B-742A6A6C2C24}" name="Viitanen Essi" initials="VE" userId="S::essi.viitanen@aalto.fi::29c52599-8f59-4993-9614-1f2d049aaf6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27" autoAdjust="0"/>
  </p:normalViewPr>
  <p:slideViewPr>
    <p:cSldViewPr snapToGrid="0" snapToObjects="1">
      <p:cViewPr varScale="1">
        <p:scale>
          <a:sx n="76" d="100"/>
          <a:sy n="76" d="100"/>
        </p:scale>
        <p:origin x="276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8D829-4F36-4FF6-93D0-345DF65E4C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29207-B501-4ADD-9B0A-F7C9A231171A}">
      <dgm:prSet/>
      <dgm:spPr/>
      <dgm:t>
        <a:bodyPr/>
        <a:lstStyle/>
        <a:p>
          <a:pPr rtl="0"/>
          <a:r>
            <a:rPr lang="en-US"/>
            <a:t>Tarve: Kokonaisvaltaiset ja selkeät ohjeet tutkijoille henkilödatan käsittelystä</a:t>
          </a:r>
          <a:r>
            <a:rPr lang="en-US">
              <a:latin typeface="Arial" panose="020B0604020202020204"/>
            </a:rPr>
            <a:t> tutkimuksessa</a:t>
          </a:r>
          <a:endParaRPr lang="en-US" dirty="0" err="1"/>
        </a:p>
      </dgm:t>
    </dgm:pt>
    <dgm:pt modelId="{E71F9BC9-4EF9-4639-914B-3732030B5247}" type="parTrans" cxnId="{2060BB66-F7DC-4F76-8F2B-BF4AE82DB54D}">
      <dgm:prSet/>
      <dgm:spPr/>
      <dgm:t>
        <a:bodyPr/>
        <a:lstStyle/>
        <a:p>
          <a:endParaRPr lang="en-US"/>
        </a:p>
      </dgm:t>
    </dgm:pt>
    <dgm:pt modelId="{B5B4221F-1244-429D-B69F-F7500B70C106}" type="sibTrans" cxnId="{2060BB66-F7DC-4F76-8F2B-BF4AE82DB54D}">
      <dgm:prSet/>
      <dgm:spPr/>
      <dgm:t>
        <a:bodyPr/>
        <a:lstStyle/>
        <a:p>
          <a:endParaRPr lang="en-US"/>
        </a:p>
      </dgm:t>
    </dgm:pt>
    <dgm:pt modelId="{D79C1CC4-D420-4413-8711-77AD8BD09B7A}">
      <dgm:prSet/>
      <dgm:spPr/>
      <dgm:t>
        <a:bodyPr/>
        <a:lstStyle/>
        <a:p>
          <a:pPr rtl="0"/>
          <a:r>
            <a:rPr lang="en-US"/>
            <a:t>Kuinka? </a:t>
          </a:r>
          <a:r>
            <a:rPr lang="en-US">
              <a:solidFill>
                <a:schemeClr val="bg1"/>
              </a:solidFill>
              <a:latin typeface="Segoe UI"/>
              <a:cs typeface="Segoe UI"/>
            </a:rPr>
            <a:t>Tuomalla yhteen eri alojen osaajia: lakipalvelut, etiikka, viestintä, aineistonhallinta sekä tutkijan kokemus</a:t>
          </a:r>
          <a:endParaRPr lang="en-US">
            <a:solidFill>
              <a:schemeClr val="bg1"/>
            </a:solidFill>
          </a:endParaRPr>
        </a:p>
      </dgm:t>
    </dgm:pt>
    <dgm:pt modelId="{FD63913F-CA69-4D0A-BDFD-B618A578667C}" type="parTrans" cxnId="{23CC0AE0-D4BC-4FF3-BB6F-325D3A0CE966}">
      <dgm:prSet/>
      <dgm:spPr/>
      <dgm:t>
        <a:bodyPr/>
        <a:lstStyle/>
        <a:p>
          <a:endParaRPr lang="en-US"/>
        </a:p>
      </dgm:t>
    </dgm:pt>
    <dgm:pt modelId="{D3D466CF-3629-4A0F-BE52-6FD3AD344792}" type="sibTrans" cxnId="{23CC0AE0-D4BC-4FF3-BB6F-325D3A0CE966}">
      <dgm:prSet/>
      <dgm:spPr/>
      <dgm:t>
        <a:bodyPr/>
        <a:lstStyle/>
        <a:p>
          <a:endParaRPr lang="en-US"/>
        </a:p>
      </dgm:t>
    </dgm:pt>
    <dgm:pt modelId="{F273B2F8-7829-4060-A561-5B043422FFC9}">
      <dgm:prSet/>
      <dgm:spPr/>
      <dgm:t>
        <a:bodyPr/>
        <a:lstStyle/>
        <a:p>
          <a:pPr rtl="0"/>
          <a:r>
            <a:rPr lang="en-US" err="1"/>
            <a:t>Lopputulos</a:t>
          </a:r>
          <a:r>
            <a:rPr lang="en-US"/>
            <a:t>: </a:t>
          </a:r>
          <a:r>
            <a:rPr lang="en-US" err="1"/>
            <a:t>Henkilödatan</a:t>
          </a:r>
          <a:r>
            <a:rPr lang="en-US"/>
            <a:t> </a:t>
          </a:r>
          <a:r>
            <a:rPr lang="en-US" err="1"/>
            <a:t>käsittelyn</a:t>
          </a:r>
          <a:r>
            <a:rPr lang="en-US"/>
            <a:t> </a:t>
          </a:r>
          <a:r>
            <a:rPr lang="en-US" err="1"/>
            <a:t>kuusi</a:t>
          </a:r>
          <a:r>
            <a:rPr lang="en-US"/>
            <a:t> </a:t>
          </a:r>
          <a:r>
            <a:rPr lang="en-US" err="1"/>
            <a:t>askelta</a:t>
          </a:r>
          <a:r>
            <a:rPr lang="en-US"/>
            <a:t>. </a:t>
          </a:r>
          <a:r>
            <a:rPr lang="en-US" err="1"/>
            <a:t>Jatkossa</a:t>
          </a:r>
          <a:r>
            <a:rPr lang="en-US"/>
            <a:t> </a:t>
          </a:r>
          <a:r>
            <a:rPr lang="en-US" err="1"/>
            <a:t>verkkosivu</a:t>
          </a:r>
          <a:r>
            <a:rPr lang="en-US"/>
            <a:t>, </a:t>
          </a:r>
          <a:r>
            <a:rPr lang="en-US" err="1"/>
            <a:t>jossa</a:t>
          </a:r>
          <a:r>
            <a:rPr lang="en-US"/>
            <a:t> </a:t>
          </a:r>
          <a:r>
            <a:rPr lang="en-US" err="1"/>
            <a:t>linkit</a:t>
          </a:r>
          <a:r>
            <a:rPr lang="en-US"/>
            <a:t> </a:t>
          </a:r>
          <a:r>
            <a:rPr lang="en-US" err="1"/>
            <a:t>relevantteihin</a:t>
          </a:r>
          <a:r>
            <a:rPr lang="en-US"/>
            <a:t> </a:t>
          </a:r>
          <a:r>
            <a:rPr lang="en-US" err="1"/>
            <a:t>ohjeisiin</a:t>
          </a:r>
          <a:r>
            <a:rPr lang="en-US"/>
            <a:t>.</a:t>
          </a:r>
          <a:r>
            <a:rPr lang="en-US">
              <a:latin typeface="Arial" panose="020B0604020202020204"/>
            </a:rPr>
            <a:t>  </a:t>
          </a:r>
          <a:endParaRPr lang="en-US"/>
        </a:p>
      </dgm:t>
    </dgm:pt>
    <dgm:pt modelId="{4DBEFD98-6F33-4A57-AC08-D62D46E01BB4}" type="parTrans" cxnId="{3C45694B-AC9D-466E-8E5B-48C2BCAE6DE8}">
      <dgm:prSet/>
      <dgm:spPr/>
      <dgm:t>
        <a:bodyPr/>
        <a:lstStyle/>
        <a:p>
          <a:endParaRPr lang="en-US"/>
        </a:p>
      </dgm:t>
    </dgm:pt>
    <dgm:pt modelId="{DE477FA8-E7E2-4C89-8615-E7FB38183B51}" type="sibTrans" cxnId="{3C45694B-AC9D-466E-8E5B-48C2BCAE6DE8}">
      <dgm:prSet/>
      <dgm:spPr/>
      <dgm:t>
        <a:bodyPr/>
        <a:lstStyle/>
        <a:p>
          <a:endParaRPr lang="en-US"/>
        </a:p>
      </dgm:t>
    </dgm:pt>
    <dgm:pt modelId="{087BD515-AE84-4691-8F54-183B37539A8F}" type="pres">
      <dgm:prSet presAssocID="{D2F8D829-4F36-4FF6-93D0-345DF65E4C34}" presName="linear" presStyleCnt="0">
        <dgm:presLayoutVars>
          <dgm:animLvl val="lvl"/>
          <dgm:resizeHandles val="exact"/>
        </dgm:presLayoutVars>
      </dgm:prSet>
      <dgm:spPr/>
    </dgm:pt>
    <dgm:pt modelId="{D922F3FE-88CC-4E80-AC6B-1219A3BEE8D0}" type="pres">
      <dgm:prSet presAssocID="{07A29207-B501-4ADD-9B0A-F7C9A23117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32B045F-DFB2-4BD9-B6E7-D773D22F93F3}" type="pres">
      <dgm:prSet presAssocID="{B5B4221F-1244-429D-B69F-F7500B70C106}" presName="spacer" presStyleCnt="0"/>
      <dgm:spPr/>
    </dgm:pt>
    <dgm:pt modelId="{DC8C2160-1327-4F2B-AF98-474D5D9CC8B2}" type="pres">
      <dgm:prSet presAssocID="{D79C1CC4-D420-4413-8711-77AD8BD09B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3DF219C-918F-47AF-8E97-CD99C48CFECF}" type="pres">
      <dgm:prSet presAssocID="{D3D466CF-3629-4A0F-BE52-6FD3AD344792}" presName="spacer" presStyleCnt="0"/>
      <dgm:spPr/>
    </dgm:pt>
    <dgm:pt modelId="{D11237C0-7C67-4C28-8DF1-6553EF1989E3}" type="pres">
      <dgm:prSet presAssocID="{F273B2F8-7829-4060-A561-5B043422FFC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3E58E33-B3EC-4B7E-857B-975B9ACC85E9}" type="presOf" srcId="{D79C1CC4-D420-4413-8711-77AD8BD09B7A}" destId="{DC8C2160-1327-4F2B-AF98-474D5D9CC8B2}" srcOrd="0" destOrd="0" presId="urn:microsoft.com/office/officeart/2005/8/layout/vList2"/>
    <dgm:cxn modelId="{2060BB66-F7DC-4F76-8F2B-BF4AE82DB54D}" srcId="{D2F8D829-4F36-4FF6-93D0-345DF65E4C34}" destId="{07A29207-B501-4ADD-9B0A-F7C9A231171A}" srcOrd="0" destOrd="0" parTransId="{E71F9BC9-4EF9-4639-914B-3732030B5247}" sibTransId="{B5B4221F-1244-429D-B69F-F7500B70C106}"/>
    <dgm:cxn modelId="{3C45694B-AC9D-466E-8E5B-48C2BCAE6DE8}" srcId="{D2F8D829-4F36-4FF6-93D0-345DF65E4C34}" destId="{F273B2F8-7829-4060-A561-5B043422FFC9}" srcOrd="2" destOrd="0" parTransId="{4DBEFD98-6F33-4A57-AC08-D62D46E01BB4}" sibTransId="{DE477FA8-E7E2-4C89-8615-E7FB38183B51}"/>
    <dgm:cxn modelId="{73A33972-098E-4612-B79C-A5C0F2C78D0D}" type="presOf" srcId="{D2F8D829-4F36-4FF6-93D0-345DF65E4C34}" destId="{087BD515-AE84-4691-8F54-183B37539A8F}" srcOrd="0" destOrd="0" presId="urn:microsoft.com/office/officeart/2005/8/layout/vList2"/>
    <dgm:cxn modelId="{CFCB749B-1C37-4644-A3D4-600E491BDA78}" type="presOf" srcId="{F273B2F8-7829-4060-A561-5B043422FFC9}" destId="{D11237C0-7C67-4C28-8DF1-6553EF1989E3}" srcOrd="0" destOrd="0" presId="urn:microsoft.com/office/officeart/2005/8/layout/vList2"/>
    <dgm:cxn modelId="{7FBEB5CF-DB8D-40D5-B06E-B7481DECF916}" type="presOf" srcId="{07A29207-B501-4ADD-9B0A-F7C9A231171A}" destId="{D922F3FE-88CC-4E80-AC6B-1219A3BEE8D0}" srcOrd="0" destOrd="0" presId="urn:microsoft.com/office/officeart/2005/8/layout/vList2"/>
    <dgm:cxn modelId="{23CC0AE0-D4BC-4FF3-BB6F-325D3A0CE966}" srcId="{D2F8D829-4F36-4FF6-93D0-345DF65E4C34}" destId="{D79C1CC4-D420-4413-8711-77AD8BD09B7A}" srcOrd="1" destOrd="0" parTransId="{FD63913F-CA69-4D0A-BDFD-B618A578667C}" sibTransId="{D3D466CF-3629-4A0F-BE52-6FD3AD344792}"/>
    <dgm:cxn modelId="{733C7A06-4357-4218-B65C-668B78630C16}" type="presParOf" srcId="{087BD515-AE84-4691-8F54-183B37539A8F}" destId="{D922F3FE-88CC-4E80-AC6B-1219A3BEE8D0}" srcOrd="0" destOrd="0" presId="urn:microsoft.com/office/officeart/2005/8/layout/vList2"/>
    <dgm:cxn modelId="{C2A3A313-AEF4-4321-A41C-0BE59E331B68}" type="presParOf" srcId="{087BD515-AE84-4691-8F54-183B37539A8F}" destId="{932B045F-DFB2-4BD9-B6E7-D773D22F93F3}" srcOrd="1" destOrd="0" presId="urn:microsoft.com/office/officeart/2005/8/layout/vList2"/>
    <dgm:cxn modelId="{41425595-ABED-4F37-B78C-1914DC4785A7}" type="presParOf" srcId="{087BD515-AE84-4691-8F54-183B37539A8F}" destId="{DC8C2160-1327-4F2B-AF98-474D5D9CC8B2}" srcOrd="2" destOrd="0" presId="urn:microsoft.com/office/officeart/2005/8/layout/vList2"/>
    <dgm:cxn modelId="{8A5FFA9F-367E-4A57-AC1C-BA77720D700F}" type="presParOf" srcId="{087BD515-AE84-4691-8F54-183B37539A8F}" destId="{33DF219C-918F-47AF-8E97-CD99C48CFECF}" srcOrd="3" destOrd="0" presId="urn:microsoft.com/office/officeart/2005/8/layout/vList2"/>
    <dgm:cxn modelId="{8ECB2BA1-E97B-45D1-B67E-655530D0FE57}" type="presParOf" srcId="{087BD515-AE84-4691-8F54-183B37539A8F}" destId="{D11237C0-7C67-4C28-8DF1-6553EF1989E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2F3FE-88CC-4E80-AC6B-1219A3BEE8D0}">
      <dsp:nvSpPr>
        <dsp:cNvPr id="0" name=""/>
        <dsp:cNvSpPr/>
      </dsp:nvSpPr>
      <dsp:spPr>
        <a:xfrm>
          <a:off x="0" y="53101"/>
          <a:ext cx="8497093" cy="1055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Tarve: Kokonaisvaltaiset ja selkeät ohjeet tutkijoille henkilödatan käsittelystä</a:t>
          </a:r>
          <a:r>
            <a:rPr lang="en-US" sz="2500" kern="1200">
              <a:latin typeface="Arial" panose="020B0604020202020204"/>
            </a:rPr>
            <a:t> tutkimuksessa</a:t>
          </a:r>
          <a:endParaRPr lang="en-US" sz="2500" kern="1200" dirty="0" err="1"/>
        </a:p>
      </dsp:txBody>
      <dsp:txXfrm>
        <a:off x="51537" y="104638"/>
        <a:ext cx="8394019" cy="952668"/>
      </dsp:txXfrm>
    </dsp:sp>
    <dsp:sp modelId="{DC8C2160-1327-4F2B-AF98-474D5D9CC8B2}">
      <dsp:nvSpPr>
        <dsp:cNvPr id="0" name=""/>
        <dsp:cNvSpPr/>
      </dsp:nvSpPr>
      <dsp:spPr>
        <a:xfrm>
          <a:off x="0" y="1180843"/>
          <a:ext cx="8497093" cy="1055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Kuinka? </a:t>
          </a:r>
          <a:r>
            <a:rPr lang="en-US" sz="2500" kern="1200">
              <a:solidFill>
                <a:schemeClr val="bg1"/>
              </a:solidFill>
              <a:latin typeface="Segoe UI"/>
              <a:cs typeface="Segoe UI"/>
            </a:rPr>
            <a:t>Tuomalla yhteen eri alojen osaajia: lakipalvelut, etiikka, viestintä, aineistonhallinta sekä tutkijan kokemus</a:t>
          </a:r>
          <a:endParaRPr lang="en-US" sz="2500" kern="1200">
            <a:solidFill>
              <a:schemeClr val="bg1"/>
            </a:solidFill>
          </a:endParaRPr>
        </a:p>
      </dsp:txBody>
      <dsp:txXfrm>
        <a:off x="51537" y="1232380"/>
        <a:ext cx="8394019" cy="952668"/>
      </dsp:txXfrm>
    </dsp:sp>
    <dsp:sp modelId="{D11237C0-7C67-4C28-8DF1-6553EF1989E3}">
      <dsp:nvSpPr>
        <dsp:cNvPr id="0" name=""/>
        <dsp:cNvSpPr/>
      </dsp:nvSpPr>
      <dsp:spPr>
        <a:xfrm>
          <a:off x="0" y="2308585"/>
          <a:ext cx="8497093" cy="1055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err="1"/>
            <a:t>Lopputulos</a:t>
          </a:r>
          <a:r>
            <a:rPr lang="en-US" sz="2500" kern="1200"/>
            <a:t>: </a:t>
          </a:r>
          <a:r>
            <a:rPr lang="en-US" sz="2500" kern="1200" err="1"/>
            <a:t>Henkilödatan</a:t>
          </a:r>
          <a:r>
            <a:rPr lang="en-US" sz="2500" kern="1200"/>
            <a:t> </a:t>
          </a:r>
          <a:r>
            <a:rPr lang="en-US" sz="2500" kern="1200" err="1"/>
            <a:t>käsittelyn</a:t>
          </a:r>
          <a:r>
            <a:rPr lang="en-US" sz="2500" kern="1200"/>
            <a:t> </a:t>
          </a:r>
          <a:r>
            <a:rPr lang="en-US" sz="2500" kern="1200" err="1"/>
            <a:t>kuusi</a:t>
          </a:r>
          <a:r>
            <a:rPr lang="en-US" sz="2500" kern="1200"/>
            <a:t> </a:t>
          </a:r>
          <a:r>
            <a:rPr lang="en-US" sz="2500" kern="1200" err="1"/>
            <a:t>askelta</a:t>
          </a:r>
          <a:r>
            <a:rPr lang="en-US" sz="2500" kern="1200"/>
            <a:t>. </a:t>
          </a:r>
          <a:r>
            <a:rPr lang="en-US" sz="2500" kern="1200" err="1"/>
            <a:t>Jatkossa</a:t>
          </a:r>
          <a:r>
            <a:rPr lang="en-US" sz="2500" kern="1200"/>
            <a:t> </a:t>
          </a:r>
          <a:r>
            <a:rPr lang="en-US" sz="2500" kern="1200" err="1"/>
            <a:t>verkkosivu</a:t>
          </a:r>
          <a:r>
            <a:rPr lang="en-US" sz="2500" kern="1200"/>
            <a:t>, </a:t>
          </a:r>
          <a:r>
            <a:rPr lang="en-US" sz="2500" kern="1200" err="1"/>
            <a:t>jossa</a:t>
          </a:r>
          <a:r>
            <a:rPr lang="en-US" sz="2500" kern="1200"/>
            <a:t> </a:t>
          </a:r>
          <a:r>
            <a:rPr lang="en-US" sz="2500" kern="1200" err="1"/>
            <a:t>linkit</a:t>
          </a:r>
          <a:r>
            <a:rPr lang="en-US" sz="2500" kern="1200"/>
            <a:t> </a:t>
          </a:r>
          <a:r>
            <a:rPr lang="en-US" sz="2500" kern="1200" err="1"/>
            <a:t>relevantteihin</a:t>
          </a:r>
          <a:r>
            <a:rPr lang="en-US" sz="2500" kern="1200"/>
            <a:t> </a:t>
          </a:r>
          <a:r>
            <a:rPr lang="en-US" sz="2500" kern="1200" err="1"/>
            <a:t>ohjeisiin</a:t>
          </a:r>
          <a:r>
            <a:rPr lang="en-US" sz="2500" kern="1200"/>
            <a:t>.</a:t>
          </a:r>
          <a:r>
            <a:rPr lang="en-US" sz="2500" kern="1200">
              <a:latin typeface="Arial" panose="020B0604020202020204"/>
            </a:rPr>
            <a:t>  </a:t>
          </a:r>
          <a:endParaRPr lang="en-US" sz="2500" kern="1200"/>
        </a:p>
      </dsp:txBody>
      <dsp:txXfrm>
        <a:off x="51537" y="2360122"/>
        <a:ext cx="8394019" cy="952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36A9AB-7FD4-4A4D-8EF5-3255560CFB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9987C57-966C-4855-9310-5E356BB3C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827BBD5-9E69-4D6A-ACDE-EC26CFE2F6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1BA48B8B-BD2C-4A39-82AF-63EB5DF45D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FDACDC4A-3163-4169-8C73-15CC127E50C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334"/>
            <a:ext cx="2052735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8B20109F-4A5D-AF40-A937-1636D1D64A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B1A38691-037D-394F-800A-B98CC5204D3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591022EE-194A-0147-A4C1-5527DCEE10B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59974140-1C49-A14E-96F4-B74CDFC7AA87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5A54D1A0-56C3-904B-A447-7E1980F40DB9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C3C2FFE7-F397-4068-859E-37030C16D3FD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4104E665-0439-486D-B1FE-9B01F7A88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EDEED239-19B9-47E9-A6E0-DA7576334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66BB3137-EDF0-451A-BDD6-385C2EBBE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8D4AF5BD-AA2C-476B-96B5-36AAF2086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3142E873-538D-4C8D-B6B1-432763293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277E616D-4DA1-40C2-B1A8-AB030F799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2A2EF145-DF11-405B-B009-81042886D67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4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09843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lto.fi/sites/g/files/flghsv161/files/2023-10/Handling%20personal%20data%20in%20a%20nutshell.pdf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2397" y="1322778"/>
            <a:ext cx="3869137" cy="634192"/>
          </a:xfrm>
        </p:spPr>
        <p:txBody>
          <a:bodyPr/>
          <a:lstStyle/>
          <a:p>
            <a:r>
              <a:rPr lang="en-US" dirty="0" err="1"/>
              <a:t>Henkilödatan</a:t>
            </a:r>
            <a:r>
              <a:rPr lang="en-US" dirty="0"/>
              <a:t> </a:t>
            </a:r>
            <a:r>
              <a:rPr lang="en-US" dirty="0" err="1"/>
              <a:t>käsittelyn</a:t>
            </a:r>
            <a:r>
              <a:rPr lang="en-US" dirty="0"/>
              <a:t> </a:t>
            </a:r>
            <a:r>
              <a:rPr lang="en-US" dirty="0" err="1"/>
              <a:t>työnkulku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>
          <a:xfrm>
            <a:off x="442398" y="2243762"/>
            <a:ext cx="3869137" cy="390769"/>
          </a:xfrm>
        </p:spPr>
        <p:txBody>
          <a:bodyPr/>
          <a:lstStyle/>
          <a:p>
            <a:r>
              <a:rPr lang="en-US" dirty="0" err="1"/>
              <a:t>Yhteistyöprojekti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en-US" dirty="0">
                <a:latin typeface="Arial"/>
                <a:cs typeface="Arial"/>
              </a:rPr>
              <a:t>Anne Sunikka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>
          <a:xfrm>
            <a:off x="442399" y="3431724"/>
            <a:ext cx="3869137" cy="360060"/>
          </a:xfrm>
        </p:spPr>
        <p:txBody>
          <a:bodyPr/>
          <a:lstStyle/>
          <a:p>
            <a:r>
              <a:rPr lang="en-US" dirty="0" err="1"/>
              <a:t>Avoimen</a:t>
            </a:r>
            <a:r>
              <a:rPr lang="en-US" dirty="0"/>
              <a:t> </a:t>
            </a:r>
            <a:r>
              <a:rPr lang="en-US" dirty="0" err="1"/>
              <a:t>tieteen</a:t>
            </a:r>
            <a:r>
              <a:rPr lang="en-US" dirty="0"/>
              <a:t> </a:t>
            </a:r>
            <a:r>
              <a:rPr lang="en-US" dirty="0" err="1"/>
              <a:t>päivät</a:t>
            </a:r>
            <a:r>
              <a:rPr lang="en-US" dirty="0"/>
              <a:t> 8.11.2023</a:t>
            </a:r>
            <a:endParaRPr lang="fi-FI" dirty="0"/>
          </a:p>
        </p:txBody>
      </p:sp>
      <p:pic>
        <p:nvPicPr>
          <p:cNvPr id="9" name="Picture 8" descr="A diagram of a data flow">
            <a:extLst>
              <a:ext uri="{FF2B5EF4-FFF2-40B4-BE49-F238E27FC236}">
                <a16:creationId xmlns:a16="http://schemas.microsoft.com/office/drawing/2014/main" id="{D97DF3F1-2AAD-4D42-96E7-53453A303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231" y="398208"/>
            <a:ext cx="4414057" cy="40020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D2A819-DE51-60FE-C90E-4E51C5A002F4}"/>
              </a:ext>
            </a:extLst>
          </p:cNvPr>
          <p:cNvSpPr txBox="1"/>
          <p:nvPr/>
        </p:nvSpPr>
        <p:spPr>
          <a:xfrm>
            <a:off x="1552754" y="4808961"/>
            <a:ext cx="705640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Työryhmässä olivat mukana Maria Rehbinder, Essi Viitanen, Annukka Jyrämä, Anniina Harju, Annu Ahonen, Sanna Tyyri, Heidi </a:t>
            </a:r>
            <a:r>
              <a:rPr lang="fi-FI" dirty="0" err="1">
                <a:solidFill>
                  <a:schemeClr val="bg1"/>
                </a:solidFill>
              </a:rPr>
              <a:t>Fast</a:t>
            </a:r>
            <a:r>
              <a:rPr lang="fi-FI" dirty="0">
                <a:solidFill>
                  <a:schemeClr val="bg1"/>
                </a:solidFill>
              </a:rPr>
              <a:t>, Ilari Lähteenmäki ja Enrico Glerean.</a:t>
            </a:r>
          </a:p>
        </p:txBody>
      </p: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93BBE0-8EBF-3AE0-50D1-02CA9ECCCF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Tienviittoja henkilödatan käsittelyn polulle </a:t>
            </a:r>
          </a:p>
        </p:txBody>
      </p:sp>
      <p:graphicFrame>
        <p:nvGraphicFramePr>
          <p:cNvPr id="5" name="Text Placeholder 2" descr="Prosessin kuvaus: tarve, kuinka ja lopputulos">
            <a:extLst>
              <a:ext uri="{FF2B5EF4-FFF2-40B4-BE49-F238E27FC236}">
                <a16:creationId xmlns:a16="http://schemas.microsoft.com/office/drawing/2014/main" id="{5F366E96-5C8A-5C13-330F-03D6353C3B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9401878"/>
              </p:ext>
            </p:extLst>
          </p:nvPr>
        </p:nvGraphicFramePr>
        <p:xfrm>
          <a:off x="287339" y="1467760"/>
          <a:ext cx="8497093" cy="341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AF17A25-4891-E4F8-858C-67B255E810A7}"/>
              </a:ext>
            </a:extLst>
          </p:cNvPr>
          <p:cNvSpPr txBox="1"/>
          <p:nvPr/>
        </p:nvSpPr>
        <p:spPr>
          <a:xfrm>
            <a:off x="1987781" y="5077215"/>
            <a:ext cx="458031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 err="1">
                <a:hlinkClick r:id="rId8"/>
              </a:rPr>
              <a:t>Handling</a:t>
            </a:r>
            <a:r>
              <a:rPr lang="fi-FI" dirty="0">
                <a:hlinkClick r:id="rId8"/>
              </a:rPr>
              <a:t> personal data in a nutshell.pdf (aalto.fi)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67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ack.pptx" id="{5EC56BA3-E190-40EC-B2C9-9F18B2646A76}" vid="{254B8A3F-38A9-4EA3-879D-30B2B04A27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7D8067A49724945B01A3FCDF2E7485D" ma:contentTypeVersion="2" ma:contentTypeDescription="Luo uusi asiakirja." ma:contentTypeScope="" ma:versionID="3c46dac4364f2adef52f0ad01a1b816a">
  <xsd:schema xmlns:xsd="http://www.w3.org/2001/XMLSchema" xmlns:xs="http://www.w3.org/2001/XMLSchema" xmlns:p="http://schemas.microsoft.com/office/2006/metadata/properties" xmlns:ns2="1f75d104-e856-40ea-a1e1-b25d46133343" targetNamespace="http://schemas.microsoft.com/office/2006/metadata/properties" ma:root="true" ma:fieldsID="69bd34e4f4ba09d96092f250248d175c" ns2:_="">
    <xsd:import namespace="1f75d104-e856-40ea-a1e1-b25d46133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5d104-e856-40ea-a1e1-b25d46133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7824E7-4F4A-461C-AFF6-5A23D34643FE}">
  <ds:schemaRefs>
    <ds:schemaRef ds:uri="1f75d104-e856-40ea-a1e1-b25d461333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B74CC7-D486-4B26-8841-DC0EF7A3F2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AEB76-8868-4FC4-813C-5E11AE7C05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Aalto_1610_black</Template>
  <TotalTime>1043</TotalTime>
  <Words>102</Words>
  <Application>Microsoft Office PowerPoint</Application>
  <PresentationFormat>On-screen Show (16:10)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Segoe UI</vt:lpstr>
      <vt:lpstr>Office-teema</vt:lpstr>
      <vt:lpstr>Henkilödatan käsittelyn työnkulku</vt:lpstr>
      <vt:lpstr>Tienviittoja henkilödatan käsittelyn polulle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Henkilödatan käsittelyn työnkulku</dc:title>
  <dc:creator>Sunikka Anne</dc:creator>
  <cp:lastModifiedBy>Sunikka Anne</cp:lastModifiedBy>
  <cp:revision>4</cp:revision>
  <dcterms:created xsi:type="dcterms:W3CDTF">2023-10-12T13:25:10Z</dcterms:created>
  <dcterms:modified xsi:type="dcterms:W3CDTF">2023-10-13T07:12:40Z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