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5" autoAdjust="0"/>
    <p:restoredTop sz="86427" autoAdjust="0"/>
  </p:normalViewPr>
  <p:slideViewPr>
    <p:cSldViewPr snapToGrid="0" snapToObjects="1">
      <p:cViewPr varScale="1">
        <p:scale>
          <a:sx n="76" d="100"/>
          <a:sy n="76" d="100"/>
        </p:scale>
        <p:origin x="2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36A9AB-7FD4-4A4D-8EF5-3255560CFB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89987C57-966C-4855-9310-5E356BB3CB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A827BBD5-9E69-4D6A-ACDE-EC26CFE2F6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1BA48B8B-BD2C-4A39-82AF-63EB5DF45D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FDACDC4A-3163-4169-8C73-15CC127E50C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334"/>
            <a:ext cx="2052735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AC2BD28-BA40-4C62-9684-204677B491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8425B5-2F4C-4E05-8123-3A8B01FC87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C20D224-7563-4C76-AD81-513A7C8829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E06BCED4-D727-4040-AD5B-6450A58ED4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294EAA4E-E8D4-4CC5-BDD1-70053B25FE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8B20109F-4A5D-AF40-A937-1636D1D64A3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B1A38691-037D-394F-800A-B98CC5204D3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591022EE-194A-0147-A4C1-5527DCEE10B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59974140-1C49-A14E-96F4-B74CDFC7AA87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5A54D1A0-56C3-904B-A447-7E1980F40DB9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C3C2FFE7-F397-4068-859E-37030C16D3FD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4104E665-0439-486D-B1FE-9B01F7A88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EDEED239-19B9-47E9-A6E0-DA7576334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66BB3137-EDF0-451A-BDD6-385C2EBBE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8D4AF5BD-AA2C-476B-96B5-36AAF2086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3142E873-538D-4C8D-B6B1-432763293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277E616D-4DA1-40C2-B1A8-AB030F799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7520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2A2EF145-DF11-405B-B009-81042886D67A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4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09843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mure@aalto.f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0" dirty="0">
                <a:effectLst/>
                <a:latin typeface="Söhne"/>
              </a:rPr>
              <a:t>Datatiedonkeruun yhteistyöryhmä</a:t>
            </a:r>
            <a:r>
              <a:rPr lang="fi-FI" b="1" dirty="0">
                <a:latin typeface="Söhne"/>
              </a:rPr>
              <a:t> 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Finn-ARMA </a:t>
            </a:r>
            <a:r>
              <a:rPr lang="en-US" dirty="0" err="1"/>
              <a:t>verkosto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Laura Mure ja Anne Sunikka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en-US" dirty="0"/>
              <a:t>AVOTT- </a:t>
            </a:r>
            <a:r>
              <a:rPr lang="en-US" dirty="0" err="1"/>
              <a:t>talvipäivät</a:t>
            </a:r>
            <a:r>
              <a:rPr lang="en-US" dirty="0"/>
              <a:t> 8.11.2023</a:t>
            </a:r>
            <a:endParaRPr lang="fi-FI" dirty="0"/>
          </a:p>
        </p:txBody>
      </p:sp>
      <p:pic>
        <p:nvPicPr>
          <p:cNvPr id="11" name="Picture 10" descr="A yellow and black banner with a black letter">
            <a:extLst>
              <a:ext uri="{FF2B5EF4-FFF2-40B4-BE49-F238E27FC236}">
                <a16:creationId xmlns:a16="http://schemas.microsoft.com/office/drawing/2014/main" id="{738AAB8B-15D8-217A-A088-2E82D702233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581" y="640836"/>
            <a:ext cx="3775020" cy="177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99DEED-1100-4059-B664-8A3A8ED484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Uusi ryhmä Finn-ARMA verkostoon: Datatiedonkeruun yhteistyöryhmä </a:t>
            </a:r>
            <a:endParaRPr kumimoji="0" lang="fi-FI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73904-A14B-AC57-D2F2-1C8159FB7302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fi-FI" b="1" i="0" dirty="0">
                <a:solidFill>
                  <a:srgbClr val="374151"/>
                </a:solidFill>
                <a:effectLst/>
                <a:latin typeface="Söhne"/>
              </a:rPr>
              <a:t>Tausta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Tietojen kerääminen tutkimusdatasta haastavaa datan monimuotoisuuden takia.</a:t>
            </a:r>
          </a:p>
          <a:p>
            <a:pPr marL="742950" lvl="1" indent="-285750"/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Tarve yhtenäistää metatietojen laatua eri organisaatioiden kesken (esimerkiksi avoimen tieteen seuranta käyttää</a:t>
            </a:r>
            <a:r>
              <a:rPr lang="fi-FI" dirty="0">
                <a:solidFill>
                  <a:srgbClr val="374151"/>
                </a:solidFill>
                <a:latin typeface="Söhne"/>
              </a:rPr>
              <a:t> </a:t>
            </a:r>
            <a:r>
              <a:rPr lang="fi-FI" b="0" i="0" dirty="0" err="1">
                <a:solidFill>
                  <a:srgbClr val="374151"/>
                </a:solidFill>
                <a:effectLst/>
                <a:latin typeface="Söhne"/>
              </a:rPr>
              <a:t>Metaxin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 tietoja organisaatioiden avoimen datan lukumäärän arvioimiseen)</a:t>
            </a:r>
            <a:r>
              <a:rPr lang="fi-FI" dirty="0">
                <a:solidFill>
                  <a:srgbClr val="374151"/>
                </a:solidFill>
                <a:latin typeface="Söhne"/>
              </a:rPr>
              <a:t> </a:t>
            </a:r>
            <a:endParaRPr lang="fi-FI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Kansallinen yhteistyö ratkaisee haasteet tehokkaasti.</a:t>
            </a:r>
          </a:p>
          <a:p>
            <a:pPr algn="l"/>
            <a:r>
              <a:rPr lang="fi-FI" b="1" i="0" dirty="0">
                <a:solidFill>
                  <a:srgbClr val="374151"/>
                </a:solidFill>
                <a:effectLst/>
                <a:latin typeface="Söhne"/>
              </a:rPr>
              <a:t>Tavoitteet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Yhdistää resursseja ja asiantuntemusta yli organisaatiorajojen.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Määrittää ja toteuttaa datan metadatan hallintaa konkreettisesti kansallisten linjausten ja standardien mukaisesti.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Edistää datan keruun ja käsittelyn avoimuutta ja läpinäkyvyyttä.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912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2AF793-E291-C8A9-852B-DD5C9F1C39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Miten ryhmä toimii ja kuinka voit osallistua?</a:t>
            </a:r>
            <a:b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</a:br>
            <a:endParaRPr kumimoji="0" lang="fi-FI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D6872-81D8-E270-AAD6-2A57CB986C6E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9" y="1267425"/>
            <a:ext cx="8492897" cy="3625461"/>
          </a:xfrm>
        </p:spPr>
        <p:txBody>
          <a:bodyPr>
            <a:normAutofit lnSpcReduction="10000"/>
          </a:bodyPr>
          <a:lstStyle/>
          <a:p>
            <a:pPr algn="l"/>
            <a:r>
              <a:rPr lang="fi-FI" b="1" i="0" dirty="0">
                <a:solidFill>
                  <a:srgbClr val="374151"/>
                </a:solidFill>
                <a:effectLst/>
                <a:latin typeface="Söhne"/>
              </a:rPr>
              <a:t>Toimintatapa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Avoimuus, yhteistyö ja vertaisoppiminen</a:t>
            </a:r>
            <a:r>
              <a:rPr lang="fi-FI" dirty="0">
                <a:solidFill>
                  <a:srgbClr val="374151"/>
                </a:solidFill>
                <a:latin typeface="Söhne"/>
              </a:rPr>
              <a:t>.</a:t>
            </a:r>
            <a:endParaRPr lang="fi-FI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Yhteistyö </a:t>
            </a:r>
            <a:r>
              <a:rPr lang="fi-FI" b="0" i="0" dirty="0" err="1">
                <a:solidFill>
                  <a:srgbClr val="374151"/>
                </a:solidFill>
                <a:effectLst/>
                <a:latin typeface="Söhne"/>
              </a:rPr>
              <a:t>AVOTT:n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 datan kuvauksiin keskittyvien työryhmien kanssa</a:t>
            </a:r>
            <a:r>
              <a:rPr lang="fi-FI" dirty="0">
                <a:solidFill>
                  <a:srgbClr val="374151"/>
                </a:solidFill>
                <a:latin typeface="Söhne"/>
              </a:rPr>
              <a:t>.</a:t>
            </a:r>
            <a:endParaRPr lang="fi-FI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Säännölliset tapaamiset, parhaiden käytäntöjen jako ja yhteisten suositusten laatiminen.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Mahdolliset koulutustilaisuudet ja työpajat.</a:t>
            </a:r>
          </a:p>
          <a:p>
            <a:pPr algn="l"/>
            <a:r>
              <a:rPr lang="fi-FI" b="1" i="0" dirty="0">
                <a:solidFill>
                  <a:srgbClr val="374151"/>
                </a:solidFill>
                <a:effectLst/>
                <a:latin typeface="Söhne"/>
              </a:rPr>
              <a:t>Hyödyt tiedeyhteisölle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Tehostaa datan metadatan hallintaa ja tiedonkeruuta.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Tukee tutkijoita päivittäisessä työssään.</a:t>
            </a:r>
          </a:p>
          <a:p>
            <a:pPr algn="l"/>
            <a:r>
              <a:rPr lang="fi-FI" b="1" i="0" dirty="0">
                <a:solidFill>
                  <a:srgbClr val="374151"/>
                </a:solidFill>
                <a:effectLst/>
                <a:latin typeface="Söhne"/>
              </a:rPr>
              <a:t>Kutsu toimintaan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Oletko kiinnostunut? Ota yhteyttä: 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  <a:hlinkClick r:id="rId2"/>
              </a:rPr>
              <a:t>laura.mure@aalto.fi</a:t>
            </a:r>
            <a:r>
              <a:rPr lang="fi-FI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092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ack.pptx" id="{5EC56BA3-E190-40EC-B2C9-9F18B2646A76}" vid="{254B8A3F-38A9-4EA3-879D-30B2B04A27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7D8067A49724945B01A3FCDF2E7485D" ma:contentTypeVersion="2" ma:contentTypeDescription="Luo uusi asiakirja." ma:contentTypeScope="" ma:versionID="3c46dac4364f2adef52f0ad01a1b816a">
  <xsd:schema xmlns:xsd="http://www.w3.org/2001/XMLSchema" xmlns:xs="http://www.w3.org/2001/XMLSchema" xmlns:p="http://schemas.microsoft.com/office/2006/metadata/properties" xmlns:ns2="1f75d104-e856-40ea-a1e1-b25d46133343" targetNamespace="http://schemas.microsoft.com/office/2006/metadata/properties" ma:root="true" ma:fieldsID="69bd34e4f4ba09d96092f250248d175c" ns2:_="">
    <xsd:import namespace="1f75d104-e856-40ea-a1e1-b25d46133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5d104-e856-40ea-a1e1-b25d46133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2AEB76-8868-4FC4-813C-5E11AE7C058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B74CC7-D486-4B26-8841-DC0EF7A3F2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7824E7-4F4A-461C-AFF6-5A23D3464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75d104-e856-40ea-a1e1-b25d46133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Aalto_1610_black</Template>
  <TotalTime>15</TotalTime>
  <Words>162</Words>
  <Application>Microsoft Office PowerPoint</Application>
  <PresentationFormat>On-screen Show (16:10)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</vt:lpstr>
      <vt:lpstr>Calibri</vt:lpstr>
      <vt:lpstr>Söhne</vt:lpstr>
      <vt:lpstr>Office-teema</vt:lpstr>
      <vt:lpstr>Datatiedonkeruun yhteistyöryhmä </vt:lpstr>
      <vt:lpstr>Uusi ryhmä Finn-ARMA verkostoon: Datatiedonkeruun yhteistyöryhmä </vt:lpstr>
      <vt:lpstr>Miten ryhmä toimii ja kuinka voit osallistua?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Datatiedonkeruun yhteistyöryhmä </dc:title>
  <dc:creator>Sunikka Anne</dc:creator>
  <cp:lastModifiedBy>Sunikka Anne</cp:lastModifiedBy>
  <cp:revision>2</cp:revision>
  <dcterms:created xsi:type="dcterms:W3CDTF">2023-10-13T06:27:08Z</dcterms:created>
  <dcterms:modified xsi:type="dcterms:W3CDTF">2023-10-13T06:42:46Z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