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31" r:id="rId5"/>
    <p:sldId id="351" r:id="rId6"/>
    <p:sldId id="269" r:id="rId7"/>
    <p:sldId id="352" r:id="rId8"/>
    <p:sldId id="347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, ei kuva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519" y="1341438"/>
            <a:ext cx="9504199" cy="2591618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Kuvaton kansidia.</a:t>
            </a:r>
            <a:br>
              <a:rPr lang="fi-FI"/>
            </a:br>
            <a:r>
              <a:rPr lang="fi-FI"/>
              <a:t>Esityksen nimi mustalla tekstillä </a:t>
            </a:r>
            <a:br>
              <a:rPr lang="fi-FI"/>
            </a:br>
            <a:r>
              <a:rPr lang="fi-FI"/>
              <a:t>yhdellä tai useammalla rivillä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75884" y="3933056"/>
            <a:ext cx="9503833" cy="1224136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</a:t>
            </a:r>
            <a:br>
              <a:rPr lang="fi-FI"/>
            </a:br>
            <a:r>
              <a:rPr lang="fi-FI"/>
              <a:t>Suomen ympäristökeskus SYKE</a:t>
            </a:r>
            <a:br>
              <a:rPr lang="fi-FI"/>
            </a:br>
            <a:r>
              <a:rPr lang="fi-FI"/>
              <a:t>Tilaisuus &amp; päivämäärä</a:t>
            </a:r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DAD43BCA-D010-4083-A7B6-19BCE8C06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97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9955213-FA72-4463-AF66-6C6AC0B8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" y="269"/>
            <a:ext cx="12191047" cy="685746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884" y="1341438"/>
            <a:ext cx="5251945" cy="3312368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Pallokuvallinen kansidia. Lyhyen otsikon rivitys</a:t>
            </a:r>
            <a:br>
              <a:rPr lang="fi-FI"/>
            </a:br>
            <a:r>
              <a:rPr lang="fi-FI"/>
              <a:t>kuvan reunaa </a:t>
            </a:r>
            <a:br>
              <a:rPr lang="fi-FI"/>
            </a:br>
            <a:r>
              <a:rPr lang="fi-FI"/>
              <a:t>muotoillen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75886" y="4780774"/>
            <a:ext cx="9457265" cy="1152128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</a:t>
            </a:r>
            <a:br>
              <a:rPr lang="fi-FI"/>
            </a:br>
            <a:r>
              <a:rPr lang="fi-FI"/>
              <a:t>Suomen ympäristökeskus SYKE</a:t>
            </a:r>
            <a:br>
              <a:rPr lang="fi-FI"/>
            </a:br>
            <a:r>
              <a:rPr lang="fi-FI"/>
              <a:t>Tilaisuus &amp; päivämäärä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2012" y="1350654"/>
            <a:ext cx="5363417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pallokuva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&gt; voit siirtää kuvaa tai skaalata sitä suuremmaksi pallon sisällä. Huomioi että kuvassa on tarkoituksella valkoinen kehys.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</a:t>
            </a:r>
            <a:br>
              <a:rPr lang="fi-FI"/>
            </a:br>
            <a:r>
              <a:rPr lang="fi-FI"/>
              <a:t>Kun rajaus/skaalaus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ja poista se </a:t>
            </a:r>
            <a:r>
              <a:rPr lang="fi-FI" err="1"/>
              <a:t>Delete-näppäimellä</a:t>
            </a:r>
            <a:r>
              <a:rPr lang="fi-FI"/>
              <a:t>. Klikkaa kuvaketta lisätäksesi uuden kuvan.</a:t>
            </a:r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67498FDB-CCA8-4126-9257-86381EE4D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2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ED15DF7-7772-4327-A3EF-6143A130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" y="269"/>
            <a:ext cx="12191047" cy="685746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884" y="1341438"/>
            <a:ext cx="5472608" cy="3312368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Pallokuvallinen kansidia. Lyhyen otsikon rivitys</a:t>
            </a:r>
            <a:br>
              <a:rPr lang="fi-FI"/>
            </a:br>
            <a:r>
              <a:rPr lang="fi-FI"/>
              <a:t>kuvan reunaa </a:t>
            </a:r>
            <a:br>
              <a:rPr lang="fi-FI"/>
            </a:br>
            <a:r>
              <a:rPr lang="fi-FI"/>
              <a:t>muotoillen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75884" y="4797152"/>
            <a:ext cx="9505056" cy="1152798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</a:t>
            </a:r>
            <a:br>
              <a:rPr lang="fi-FI"/>
            </a:br>
            <a:r>
              <a:rPr lang="fi-FI"/>
              <a:t>Suomen ympäristökeskus SYKE</a:t>
            </a:r>
            <a:br>
              <a:rPr lang="fi-FI"/>
            </a:br>
            <a:r>
              <a:rPr lang="fi-FI"/>
              <a:t>Tilaisuus &amp; päivämäärä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2012" y="1350654"/>
            <a:ext cx="5363417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pallokuva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&gt; voit siirtää kuvaa tai skaalata sitä suuremmaksi pallon sisällä. Huomioi että kuvassa on tarkoituksella valkoinen kehys.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</a:t>
            </a:r>
            <a:br>
              <a:rPr lang="fi-FI"/>
            </a:br>
            <a:r>
              <a:rPr lang="fi-FI"/>
              <a:t>Kun rajaus/skaalaus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ja poista se </a:t>
            </a:r>
            <a:r>
              <a:rPr lang="fi-FI" err="1"/>
              <a:t>Delete-näppäimellä</a:t>
            </a:r>
            <a:r>
              <a:rPr lang="fi-FI"/>
              <a:t>. Klikkaa kuvaketta lisätäksesi uuden kuvan.</a:t>
            </a:r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54734283-B8F3-4677-B3C5-744B056C2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48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839">
          <p15:clr>
            <a:srgbClr val="FBAE40"/>
          </p15:clr>
        </p15:guide>
        <p15:guide id="3" pos="5307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85947" y="368300"/>
            <a:ext cx="9447204" cy="973138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785947" y="2312516"/>
            <a:ext cx="9447204" cy="36367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166325" y="5949281"/>
            <a:ext cx="522513" cy="365125"/>
          </a:xfrm>
        </p:spPr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785947" y="1344784"/>
            <a:ext cx="9447204" cy="72937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Alaotsikko tai ingressi</a:t>
            </a:r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D95DBE6C-DD9C-4C03-A2DB-493DF2823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53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839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pos="5307">
          <p15:clr>
            <a:srgbClr val="FBAE40"/>
          </p15:clr>
        </p15:guide>
        <p15:guide id="7" orient="horz" pos="37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8A83048-DE7C-468C-8E91-EFF016381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75884" y="368300"/>
            <a:ext cx="9457267" cy="973138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775884" y="1341438"/>
            <a:ext cx="9457267" cy="4608512"/>
          </a:xfrm>
        </p:spPr>
        <p:txBody>
          <a:bodyPr/>
          <a:lstStyle/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77ED5F93-6421-43E8-9BC3-259EC9D0A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1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839">
          <p15:clr>
            <a:srgbClr val="FBAE40"/>
          </p15:clr>
        </p15:guide>
        <p15:guide id="3" pos="5307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ingressi,2x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929E493E-A414-4DF1-B490-CC6FA1766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81109" y="373766"/>
            <a:ext cx="9440939" cy="967673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781109" y="2245974"/>
            <a:ext cx="4314891" cy="369762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97601" y="2245974"/>
            <a:ext cx="5035551" cy="37039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792213" y="1341438"/>
            <a:ext cx="9440939" cy="76981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Alaotsikko tai ingressi</a:t>
            </a:r>
          </a:p>
        </p:txBody>
      </p:sp>
      <p:pic>
        <p:nvPicPr>
          <p:cNvPr id="11" name="Kuva 10" descr="Syke-logo">
            <a:extLst>
              <a:ext uri="{FF2B5EF4-FFF2-40B4-BE49-F238E27FC236}">
                <a16:creationId xmlns:a16="http://schemas.microsoft.com/office/drawing/2014/main" id="{A9E7B5AD-D705-4BA3-818E-AF2EBEF30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2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839">
          <p15:clr>
            <a:srgbClr val="FBAE40"/>
          </p15:clr>
        </p15:guide>
        <p15:guide id="3" pos="5307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2x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D42179A-A9E6-4D70-97F3-0449A2CD9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76175" y="368300"/>
            <a:ext cx="9456976" cy="973138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776175" y="1341439"/>
            <a:ext cx="4314891" cy="46085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97601" y="1351063"/>
            <a:ext cx="5035551" cy="45988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45A404A8-E77E-4C95-A8EC-AF1013F8C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65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839">
          <p15:clr>
            <a:srgbClr val="FBAE40"/>
          </p15:clr>
        </p15:guide>
        <p15:guide id="3" pos="5307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2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ingressi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4A4926A-5517-45DF-BBC3-5ACD4C31C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75885" y="375557"/>
            <a:ext cx="9457267" cy="965881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775884" y="2276873"/>
            <a:ext cx="3456019" cy="367307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775885" y="1341439"/>
            <a:ext cx="9457267" cy="80071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Alaotsikko tai ingressi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4" hasCustomPrompt="1"/>
          </p:nvPr>
        </p:nvSpPr>
        <p:spPr>
          <a:xfrm>
            <a:off x="5423925" y="2276872"/>
            <a:ext cx="5809227" cy="367307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Lisää taulukko, kuva, </a:t>
            </a:r>
            <a:r>
              <a:rPr lang="fi-FI" err="1"/>
              <a:t>graafi</a:t>
            </a:r>
            <a:r>
              <a:rPr lang="fi-FI"/>
              <a:t> tai </a:t>
            </a:r>
            <a:r>
              <a:rPr lang="fi-FI" err="1"/>
              <a:t>SmartArt</a:t>
            </a:r>
            <a:r>
              <a:rPr lang="fi-FI"/>
              <a:t> kaavio napsauttamalla kuvaketta.</a:t>
            </a:r>
          </a:p>
        </p:txBody>
      </p:sp>
      <p:pic>
        <p:nvPicPr>
          <p:cNvPr id="13" name="Kuva 12" descr="Syke-logo">
            <a:extLst>
              <a:ext uri="{FF2B5EF4-FFF2-40B4-BE49-F238E27FC236}">
                <a16:creationId xmlns:a16="http://schemas.microsoft.com/office/drawing/2014/main" id="{CC91327A-68EC-4D6C-B35D-115F9C956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7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839">
          <p15:clr>
            <a:srgbClr val="FBAE40"/>
          </p15:clr>
        </p15:guide>
        <p15:guide id="3" pos="5307">
          <p15:clr>
            <a:srgbClr val="FBAE40"/>
          </p15:clr>
        </p15:guide>
        <p15:guide id="4" orient="horz" pos="845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orient="horz" pos="40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3613F16-7EB7-4B5E-A4A2-0FF400801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75885" y="375557"/>
            <a:ext cx="9503833" cy="965881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4" hasCustomPrompt="1"/>
          </p:nvPr>
        </p:nvSpPr>
        <p:spPr>
          <a:xfrm>
            <a:off x="1787015" y="1341439"/>
            <a:ext cx="9492703" cy="40026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Lisää taulukko, kuva, </a:t>
            </a:r>
            <a:r>
              <a:rPr lang="fi-FI" err="1"/>
              <a:t>graafi</a:t>
            </a:r>
            <a:r>
              <a:rPr lang="fi-FI"/>
              <a:t> tai </a:t>
            </a:r>
            <a:r>
              <a:rPr lang="fi-FI" err="1"/>
              <a:t>SmartArt</a:t>
            </a:r>
            <a:r>
              <a:rPr lang="fi-FI"/>
              <a:t> kaavio napsauttamalla kuvaketta.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787015" y="5416118"/>
            <a:ext cx="9492703" cy="527483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Kuvateksti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2C4C00AC-AADD-4494-B6EC-CE8987462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67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839">
          <p15:clr>
            <a:srgbClr val="FBAE40"/>
          </p15:clr>
        </p15:guide>
        <p15:guide id="3" pos="5329">
          <p15:clr>
            <a:srgbClr val="FBAE40"/>
          </p15:clr>
        </p15:guide>
        <p15:guide id="4" orient="horz" pos="845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orient="horz" pos="40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ingressi,pal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41AA187-66B4-446B-A7AE-1E8AA5A53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75885" y="368300"/>
            <a:ext cx="9503833" cy="973138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069563" y="5949951"/>
            <a:ext cx="735389" cy="365125"/>
          </a:xfrm>
        </p:spPr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775884" y="1412776"/>
            <a:ext cx="4224105" cy="4530824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48272" y="1460956"/>
            <a:ext cx="4544272" cy="3408204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kuva napsauttamalla kuvaketta. </a:t>
            </a:r>
            <a:br>
              <a:rPr lang="fi-FI"/>
            </a:br>
            <a:r>
              <a:rPr lang="fi-FI"/>
              <a:t>Halutessasi muuttaa kuvan rajausta aktivoi </a:t>
            </a:r>
            <a:br>
              <a:rPr lang="fi-FI"/>
            </a:br>
            <a:r>
              <a:rPr lang="fi-FI"/>
              <a:t>kuvalaatikko ja valitse </a:t>
            </a:r>
            <a:r>
              <a:rPr lang="fi-FI" err="1"/>
              <a:t>Muotoile-välilehdeltä</a:t>
            </a:r>
            <a:r>
              <a:rPr lang="fi-FI"/>
              <a:t> ’</a:t>
            </a:r>
            <a:br>
              <a:rPr lang="fi-FI"/>
            </a:br>
            <a:r>
              <a:rPr lang="fi-FI"/>
              <a:t>Rajaa’ työkalu &gt; voit siirtää kuvaa tai skaalata </a:t>
            </a:r>
            <a:br>
              <a:rPr lang="fi-FI"/>
            </a:br>
            <a:r>
              <a:rPr lang="fi-FI"/>
              <a:t>sitä suuremmaksi pallon sisällä. 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</a:t>
            </a:r>
            <a:br>
              <a:rPr lang="fi-FI"/>
            </a:br>
            <a:r>
              <a:rPr lang="fi-FI"/>
              <a:t>kulmissa olevista vaaleista palloista. Kun rajaus/</a:t>
            </a:r>
            <a:br>
              <a:rPr lang="fi-FI"/>
            </a:br>
            <a:r>
              <a:rPr lang="fi-FI"/>
              <a:t>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</a:t>
            </a:r>
            <a:br>
              <a:rPr lang="fi-FI"/>
            </a:br>
            <a:r>
              <a:rPr lang="fi-FI"/>
              <a:t>ja poista se </a:t>
            </a:r>
            <a:r>
              <a:rPr lang="fi-FI" err="1"/>
              <a:t>Delete-näppäimellä</a:t>
            </a:r>
            <a:r>
              <a:rPr lang="fi-FI"/>
              <a:t>. Klikkaa </a:t>
            </a:r>
            <a:br>
              <a:rPr lang="fi-FI"/>
            </a:br>
            <a:r>
              <a:rPr lang="fi-FI"/>
              <a:t>kuvaketta lisätäksesi uuden kuvan.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332AA82F-316F-4D31-987A-F3999768C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839">
          <p15:clr>
            <a:srgbClr val="FBAE40"/>
          </p15:clr>
        </p15:guide>
        <p15:guide id="3" pos="5329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orient="horz" pos="845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86CEC70C-D462-4E2F-A235-826A251AD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75884" y="368300"/>
            <a:ext cx="9503835" cy="973138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99989" y="536"/>
            <a:ext cx="6192011" cy="6857464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kuva napsauttamalla kuvaketta. </a:t>
            </a:r>
            <a:br>
              <a:rPr lang="fi-FI"/>
            </a:br>
            <a:br>
              <a:rPr lang="fi-FI"/>
            </a:br>
            <a:r>
              <a:rPr lang="fi-FI"/>
              <a:t>Halutessasi muuttaa kuvan rajausta aktivoi kuvalaatikko ja </a:t>
            </a:r>
            <a:br>
              <a:rPr lang="fi-FI"/>
            </a:br>
            <a:r>
              <a:rPr lang="fi-FI"/>
              <a:t>valitse </a:t>
            </a:r>
            <a:r>
              <a:rPr lang="fi-FI" err="1"/>
              <a:t>muotoile-välilehdeltä</a:t>
            </a:r>
            <a:r>
              <a:rPr lang="fi-FI"/>
              <a:t> ’Rajaa’ työkalu </a:t>
            </a:r>
            <a:br>
              <a:rPr lang="fi-FI"/>
            </a:br>
            <a:r>
              <a:rPr lang="fi-FI"/>
              <a:t>&gt; voit siirtää kuvaa tai skaalata sitä suuremmaksi laatikon sisällä.</a:t>
            </a: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</a:t>
            </a:r>
            <a:br>
              <a:rPr lang="fi-FI"/>
            </a:br>
            <a:r>
              <a:rPr lang="fi-FI"/>
              <a:t>olevista vaaleista palloista. </a:t>
            </a:r>
            <a:br>
              <a:rPr lang="fi-FI"/>
            </a:br>
            <a:r>
              <a:rPr lang="fi-FI"/>
              <a:t>Kun rajaus/skaalaus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ja poista se </a:t>
            </a:r>
            <a:r>
              <a:rPr lang="fi-FI" err="1"/>
              <a:t>Delete-näppäimellä</a:t>
            </a:r>
            <a:r>
              <a:rPr lang="fi-FI"/>
              <a:t>. Klikkaa kuvaketta lisätäksesi uuden kuvan.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775884" y="1443688"/>
            <a:ext cx="4208469" cy="4506262"/>
          </a:xfrm>
          <a:noFill/>
        </p:spPr>
        <p:txBody>
          <a:bodyPr>
            <a:noAutofit/>
          </a:bodyPr>
          <a:lstStyle>
            <a:lvl1pPr>
              <a:buClr>
                <a:schemeClr val="accent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E9B0D022-6D22-4575-9DCA-33438A5EC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29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839">
          <p15:clr>
            <a:srgbClr val="FBAE40"/>
          </p15:clr>
        </p15:guide>
        <p15:guide id="3" pos="5329">
          <p15:clr>
            <a:srgbClr val="FBAE40"/>
          </p15:clr>
        </p15:guide>
        <p15:guide id="4" orient="horz" pos="845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orient="horz" pos="40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, ei kuva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520" y="1341439"/>
            <a:ext cx="9504197" cy="2591617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Kuvaton kansidia.</a:t>
            </a:r>
            <a:br>
              <a:rPr lang="fi-FI"/>
            </a:br>
            <a:r>
              <a:rPr lang="fi-FI"/>
              <a:t>Esityksen nimi mustalla tekstillä </a:t>
            </a:r>
            <a:br>
              <a:rPr lang="fi-FI"/>
            </a:br>
            <a:r>
              <a:rPr lang="fi-FI"/>
              <a:t>yhdellä tai useammalla rivillä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75884" y="3933056"/>
            <a:ext cx="9503833" cy="1224136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</a:t>
            </a:r>
            <a:br>
              <a:rPr lang="fi-FI"/>
            </a:br>
            <a:r>
              <a:rPr lang="fi-FI"/>
              <a:t>Suomen ympäristökeskus SYKE</a:t>
            </a:r>
            <a:br>
              <a:rPr lang="fi-FI"/>
            </a:br>
            <a:r>
              <a:rPr lang="fi-FI"/>
              <a:t>Tilaisuus &amp; päivämäärä</a:t>
            </a:r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AC682436-443F-45CC-8BE5-BE0344C34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3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39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25F310-003E-425A-BE89-532B3CCF9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883" y="1341439"/>
            <a:ext cx="5184212" cy="4062689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Välidiat elävöittävät ja</a:t>
            </a:r>
            <a:br>
              <a:rPr lang="fi-FI"/>
            </a:br>
            <a:r>
              <a:rPr lang="fi-FI"/>
              <a:t>keventävät esitystä.</a:t>
            </a:r>
            <a:br>
              <a:rPr lang="fi-FI"/>
            </a:br>
            <a:br>
              <a:rPr lang="fi-FI"/>
            </a:br>
            <a:r>
              <a:rPr lang="fi-FI"/>
              <a:t>Välidiassa on lyhyt tekstinosto sekä </a:t>
            </a:r>
            <a:br>
              <a:rPr lang="fi-FI"/>
            </a:br>
            <a:r>
              <a:rPr lang="fi-FI"/>
              <a:t>kuva. Tekstinosto </a:t>
            </a:r>
            <a:br>
              <a:rPr lang="fi-FI"/>
            </a:br>
            <a:r>
              <a:rPr lang="fi-FI"/>
              <a:t>ilman kuvaa (tai kuva ilman tekstiä) toimii välidiassa myös hyvin.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2012" y="1381566"/>
            <a:ext cx="5363417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pallokuva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&gt; voit siirtää kuvaa tai skaalata sitä suuremmaksi pallon sisällä. Huomioi että kuvassa on tarkoituksella valkoinen kehys.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</a:t>
            </a:r>
            <a:br>
              <a:rPr lang="fi-FI"/>
            </a:br>
            <a:r>
              <a:rPr lang="fi-FI"/>
              <a:t>Kun rajaus/skaalaus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ja poista se </a:t>
            </a:r>
            <a:r>
              <a:rPr lang="fi-FI" err="1"/>
              <a:t>Delete-näppäimellä</a:t>
            </a:r>
            <a:r>
              <a:rPr lang="fi-FI"/>
              <a:t>. Klikkaa kuvaketta lisätäksesi uuden kuvan.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03400653-89B4-4565-AA7D-1ED477862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7490CED-BBB6-4678-8B87-9F02A69FF057}"/>
              </a:ext>
            </a:extLst>
          </p:cNvPr>
          <p:cNvSpPr txBox="1">
            <a:spLocks/>
          </p:cNvSpPr>
          <p:nvPr/>
        </p:nvSpPr>
        <p:spPr>
          <a:xfrm>
            <a:off x="11069563" y="5949951"/>
            <a:ext cx="73538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04B3C-FB33-46E3-9024-64DB5C19982F}" type="slidenum">
              <a:rPr lang="fi-FI" sz="1000" smtClean="0"/>
              <a:pPr/>
              <a:t>‹#›</a:t>
            </a:fld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305718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839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9323F77-4EAA-49B3-9960-5EC2295B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883" y="1341439"/>
            <a:ext cx="5184212" cy="4062689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Välidiat elävöittävät ja</a:t>
            </a:r>
            <a:br>
              <a:rPr lang="fi-FI"/>
            </a:br>
            <a:r>
              <a:rPr lang="fi-FI"/>
              <a:t>keventävät esitystä.</a:t>
            </a:r>
            <a:br>
              <a:rPr lang="fi-FI"/>
            </a:br>
            <a:br>
              <a:rPr lang="fi-FI"/>
            </a:br>
            <a:r>
              <a:rPr lang="fi-FI"/>
              <a:t>Välidiassa on lyhyt tekstinosto sekä </a:t>
            </a:r>
            <a:br>
              <a:rPr lang="fi-FI"/>
            </a:br>
            <a:r>
              <a:rPr lang="fi-FI"/>
              <a:t>kuva. Tekstinosto </a:t>
            </a:r>
            <a:br>
              <a:rPr lang="fi-FI"/>
            </a:br>
            <a:r>
              <a:rPr lang="fi-FI"/>
              <a:t>ilman kuvaa (tai kuva ilman tekstiä) toimii välidiassa myös hyvin.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2012" y="1381566"/>
            <a:ext cx="5363417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pallokuva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&gt; voit siirtää kuvaa tai skaalata sitä suuremmaksi pallon sisällä. Huomioi että kuvassa on tarkoituksella valkoinen kehys.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</a:t>
            </a:r>
            <a:br>
              <a:rPr lang="fi-FI"/>
            </a:br>
            <a:r>
              <a:rPr lang="fi-FI"/>
              <a:t>Kun rajaus/skaalaus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ja poista se </a:t>
            </a:r>
            <a:r>
              <a:rPr lang="fi-FI" err="1"/>
              <a:t>Delete-näppäimellä</a:t>
            </a:r>
            <a:r>
              <a:rPr lang="fi-FI"/>
              <a:t>. Klikkaa kuvaketta lisätäksesi uuden kuvan.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2734F3C6-1857-4590-85FD-32AD96CE1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B60B35FE-7FCF-4D6B-9AED-0388AACF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9563" y="5949951"/>
            <a:ext cx="735389" cy="365125"/>
          </a:xfrm>
        </p:spPr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164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839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orient="horz" pos="84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FF27E1D-FF1D-482D-9F40-06DB5022A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883" y="1341439"/>
            <a:ext cx="5184212" cy="4062689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Välidiat elävöittävät ja</a:t>
            </a:r>
            <a:br>
              <a:rPr lang="fi-FI"/>
            </a:br>
            <a:r>
              <a:rPr lang="fi-FI"/>
              <a:t>keventävät esitystä.</a:t>
            </a:r>
            <a:br>
              <a:rPr lang="fi-FI"/>
            </a:br>
            <a:br>
              <a:rPr lang="fi-FI"/>
            </a:br>
            <a:r>
              <a:rPr lang="fi-FI"/>
              <a:t>Välidiassa on lyhyt tekstinosto sekä </a:t>
            </a:r>
            <a:br>
              <a:rPr lang="fi-FI"/>
            </a:br>
            <a:r>
              <a:rPr lang="fi-FI"/>
              <a:t>kuva. Tekstinosto </a:t>
            </a:r>
            <a:br>
              <a:rPr lang="fi-FI"/>
            </a:br>
            <a:r>
              <a:rPr lang="fi-FI"/>
              <a:t>ilman kuvaa (tai kuva ilman tekstiä) toimii välidiassa myös hyvin.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2012" y="1381566"/>
            <a:ext cx="5363417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pallokuva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&gt; voit siirtää kuvaa tai skaalata sitä suuremmaksi pallon sisällä. Huomioi että kuvassa on tarkoituksella valkoinen kehys.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</a:t>
            </a:r>
            <a:br>
              <a:rPr lang="fi-FI"/>
            </a:br>
            <a:r>
              <a:rPr lang="fi-FI"/>
              <a:t>Kun rajaus/skaalaus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ja poista se </a:t>
            </a:r>
            <a:r>
              <a:rPr lang="fi-FI" err="1"/>
              <a:t>Delete-näppäimellä</a:t>
            </a:r>
            <a:r>
              <a:rPr lang="fi-FI"/>
              <a:t>. Klikkaa kuvaketta lisätäksesi uuden kuvan.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6EE1AF3B-16CF-4072-825D-D14B69226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484E8914-7238-40C4-884E-A9CD9814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9563" y="5949951"/>
            <a:ext cx="735389" cy="365125"/>
          </a:xfrm>
        </p:spPr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22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839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FF27E1D-FF1D-482D-9F40-06DB5022A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" y="269"/>
            <a:ext cx="12191047" cy="685746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883" y="1341439"/>
            <a:ext cx="5184212" cy="4062689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Välidiat elävöittävät ja</a:t>
            </a:r>
            <a:br>
              <a:rPr lang="fi-FI"/>
            </a:br>
            <a:r>
              <a:rPr lang="fi-FI"/>
              <a:t>keventävät esitystä.</a:t>
            </a:r>
            <a:br>
              <a:rPr lang="fi-FI"/>
            </a:br>
            <a:br>
              <a:rPr lang="fi-FI"/>
            </a:br>
            <a:r>
              <a:rPr lang="fi-FI"/>
              <a:t>Välidiassa on lyhyt tekstinosto sekä </a:t>
            </a:r>
            <a:br>
              <a:rPr lang="fi-FI"/>
            </a:br>
            <a:r>
              <a:rPr lang="fi-FI"/>
              <a:t>kuva. Tekstinosto </a:t>
            </a:r>
            <a:br>
              <a:rPr lang="fi-FI"/>
            </a:br>
            <a:r>
              <a:rPr lang="fi-FI"/>
              <a:t>ilman kuvaa (tai kuva ilman tekstiä) toimii välidiassa myös hyvin.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2012" y="1381566"/>
            <a:ext cx="5363417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pallokuva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&gt; voit siirtää kuvaa tai skaalata sitä suuremmaksi pallon sisällä. Huomioi että kuvassa on tarkoituksella valkoinen kehys.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</a:t>
            </a:r>
            <a:br>
              <a:rPr lang="fi-FI"/>
            </a:br>
            <a:r>
              <a:rPr lang="fi-FI"/>
              <a:t>Kun rajaus/skaalaus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ja poista se </a:t>
            </a:r>
            <a:r>
              <a:rPr lang="fi-FI" err="1"/>
              <a:t>Delete-näppäimellä</a:t>
            </a:r>
            <a:r>
              <a:rPr lang="fi-FI"/>
              <a:t>. Klikkaa kuvaketta lisätäksesi uuden kuvan.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A5494CCE-A0A5-4D86-8E85-BE33A9CCF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7EFEC561-9D46-4B66-A092-51A11DDD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9563" y="5949951"/>
            <a:ext cx="735389" cy="365125"/>
          </a:xfrm>
        </p:spPr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936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839">
          <p15:clr>
            <a:srgbClr val="FBAE40"/>
          </p15:clr>
        </p15:guide>
        <p15:guide id="3" pos="5329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406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167A59B-76F2-47F9-8E35-721479F8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" y="269"/>
            <a:ext cx="12191047" cy="685746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883" y="1341439"/>
            <a:ext cx="5184212" cy="4062689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Välidiat elävöittävät ja</a:t>
            </a:r>
            <a:br>
              <a:rPr lang="fi-FI"/>
            </a:br>
            <a:r>
              <a:rPr lang="fi-FI"/>
              <a:t>keventävät esitystä.</a:t>
            </a:r>
            <a:br>
              <a:rPr lang="fi-FI"/>
            </a:br>
            <a:br>
              <a:rPr lang="fi-FI"/>
            </a:br>
            <a:r>
              <a:rPr lang="fi-FI"/>
              <a:t>Välidiassa on lyhyt tekstinosto sekä </a:t>
            </a:r>
            <a:br>
              <a:rPr lang="fi-FI"/>
            </a:br>
            <a:r>
              <a:rPr lang="fi-FI"/>
              <a:t>kuva. Tekstinosto </a:t>
            </a:r>
            <a:br>
              <a:rPr lang="fi-FI"/>
            </a:br>
            <a:r>
              <a:rPr lang="fi-FI"/>
              <a:t>ilman kuvaa (tai kuva ilman tekstiä) toimii välidiassa myös hyvin.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2012" y="1381566"/>
            <a:ext cx="5363417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pallokuva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&gt; voit siirtää kuvaa tai skaalata sitä suuremmaksi pallon sisällä. Huomioi että kuvassa on tarkoituksella valkoinen kehys.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</a:t>
            </a:r>
            <a:br>
              <a:rPr lang="fi-FI"/>
            </a:br>
            <a:r>
              <a:rPr lang="fi-FI"/>
              <a:t>Kun rajaus/skaalaus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ja poista se </a:t>
            </a:r>
            <a:r>
              <a:rPr lang="fi-FI" err="1"/>
              <a:t>Delete-näppäimellä</a:t>
            </a:r>
            <a:r>
              <a:rPr lang="fi-FI"/>
              <a:t>. Klikkaa kuvaketta lisätäksesi uuden kuvan.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F7DB326C-B6D1-47AB-87C2-DD8BA2EB4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1081FB-1CF8-485F-B958-0AA985B0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9563" y="5949951"/>
            <a:ext cx="735389" cy="365125"/>
          </a:xfrm>
        </p:spPr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9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839">
          <p15:clr>
            <a:srgbClr val="FBAE40"/>
          </p15:clr>
        </p15:guide>
        <p15:guide id="3" pos="5329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40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12201600" cy="68580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dian taustalle iso 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</a:t>
            </a:r>
            <a:br>
              <a:rPr lang="fi-FI"/>
            </a:br>
            <a:r>
              <a:rPr lang="fi-FI"/>
              <a:t>&gt; voit siirtää kuvaa tai skaalata sitä suuremmaksi valintalaatikon sisällä. </a:t>
            </a: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 Kun rajaus/skaalaus on sopiva, klikkaa kuvan ulkopuolelle. </a:t>
            </a:r>
            <a:br>
              <a:rPr lang="fi-FI"/>
            </a:br>
            <a:r>
              <a:rPr lang="fi-FI"/>
              <a:t>Tekstilaatikon saat näkyville, kun aktivoit kuvan ja valitset ’vie taakse’ (Muotoile &gt; Siirrä taaksepäin &gt; Vie taakse / </a:t>
            </a:r>
            <a:br>
              <a:rPr lang="fi-FI"/>
            </a:br>
            <a:r>
              <a:rPr lang="fi-FI"/>
              <a:t>hiiren oikea painike &gt; Vie taakse). 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kuva, tuo kuva eteen, poista kuva </a:t>
            </a:r>
            <a:r>
              <a:rPr lang="fi-FI" err="1"/>
              <a:t>Delete-näppäimellä</a:t>
            </a:r>
            <a:r>
              <a:rPr lang="fi-FI"/>
              <a:t> ja klikkaa kuvaketta lisätäksesi uuden kuvan.</a:t>
            </a:r>
            <a:br>
              <a:rPr lang="fi-FI"/>
            </a:br>
            <a:r>
              <a:rPr lang="fi-FI"/>
              <a:t>Muista viedä kuva taakse, että tekstit näkyvät.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2161117" y="3959289"/>
            <a:ext cx="9118600" cy="1991569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Välidiat elävöittävät ja keventävät esitystä.</a:t>
            </a:r>
            <a:br>
              <a:rPr lang="fi-FI"/>
            </a:br>
            <a:br>
              <a:rPr lang="fi-FI"/>
            </a:br>
            <a:r>
              <a:rPr lang="fi-FI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9E6FC576-4F58-4246-9B02-FCB7A106D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839">
          <p15:clr>
            <a:srgbClr val="FBAE40"/>
          </p15:clr>
        </p15:guide>
        <p15:guide id="3" pos="5329">
          <p15:clr>
            <a:srgbClr val="FBAE40"/>
          </p15:clr>
        </p15:guide>
        <p15:guide id="4" orient="horz" pos="845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orient="horz" pos="408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614087A-82FA-496A-B5EC-B2F029319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pic>
        <p:nvPicPr>
          <p:cNvPr id="5" name="Kuva 4" descr="Syke-logo">
            <a:extLst>
              <a:ext uri="{FF2B5EF4-FFF2-40B4-BE49-F238E27FC236}">
                <a16:creationId xmlns:a16="http://schemas.microsoft.com/office/drawing/2014/main" id="{A9B1FDA6-1E50-48B4-8013-6AE22B17E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8EAE18F-318D-4518-9FF1-AC1F4DE8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9563" y="5949951"/>
            <a:ext cx="735389" cy="365125"/>
          </a:xfrm>
        </p:spPr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586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839">
          <p15:clr>
            <a:srgbClr val="FBAE40"/>
          </p15:clr>
        </p15:guide>
        <p15:guide id="3" pos="5329">
          <p15:clr>
            <a:srgbClr val="FBAE40"/>
          </p15:clr>
        </p15:guide>
        <p15:guide id="4" orient="horz" pos="845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orient="horz" pos="408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yke-logo">
            <a:extLst>
              <a:ext uri="{FF2B5EF4-FFF2-40B4-BE49-F238E27FC236}">
                <a16:creationId xmlns:a16="http://schemas.microsoft.com/office/drawing/2014/main" id="{C687269C-23C6-4C7C-ABA6-407F093F0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7811251-4F40-4C3E-8BAB-9A29A00D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9563" y="5949951"/>
            <a:ext cx="735389" cy="365125"/>
          </a:xfrm>
        </p:spPr>
        <p:txBody>
          <a:bodyPr/>
          <a:lstStyle/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51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839">
          <p15:clr>
            <a:srgbClr val="FBAE40"/>
          </p15:clr>
        </p15:guide>
        <p15:guide id="3" pos="5329">
          <p15:clr>
            <a:srgbClr val="FBAE40"/>
          </p15:clr>
        </p15:guide>
        <p15:guide id="4" orient="horz" pos="845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orient="horz" pos="40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08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, ei kuva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520" y="1341439"/>
            <a:ext cx="9504197" cy="2591617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Kuvaton kansidia.</a:t>
            </a:r>
            <a:br>
              <a:rPr lang="fi-FI"/>
            </a:br>
            <a:r>
              <a:rPr lang="fi-FI"/>
              <a:t>Esityksen nimi mustalla tekstillä </a:t>
            </a:r>
            <a:br>
              <a:rPr lang="fi-FI"/>
            </a:br>
            <a:r>
              <a:rPr lang="fi-FI"/>
              <a:t>yhdellä tai useammalla rivillä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75884" y="3933056"/>
            <a:ext cx="9503833" cy="1224136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</a:t>
            </a:r>
            <a:br>
              <a:rPr lang="fi-FI"/>
            </a:br>
            <a:r>
              <a:rPr lang="fi-FI"/>
              <a:t>Suomen ympäristökeskus SYKE</a:t>
            </a:r>
            <a:br>
              <a:rPr lang="fi-FI"/>
            </a:br>
            <a:r>
              <a:rPr lang="fi-FI"/>
              <a:t>Tilaisuus &amp; päivämäärä</a:t>
            </a:r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52B14E39-5ED1-4E90-8ECD-609074FCA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39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, ei kuva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" y="269"/>
            <a:ext cx="12191047" cy="685746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521" y="1341439"/>
            <a:ext cx="9457267" cy="2591617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Kuvaton kansidia.</a:t>
            </a:r>
            <a:br>
              <a:rPr lang="fi-FI"/>
            </a:br>
            <a:r>
              <a:rPr lang="fi-FI"/>
              <a:t>Esityksen nimi mustalla tekstillä </a:t>
            </a:r>
            <a:br>
              <a:rPr lang="fi-FI"/>
            </a:br>
            <a:r>
              <a:rPr lang="fi-FI"/>
              <a:t>yhdellä tai useammalla rivillä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75884" y="3933056"/>
            <a:ext cx="9503833" cy="1224136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</a:t>
            </a:r>
            <a:br>
              <a:rPr lang="fi-FI"/>
            </a:br>
            <a:r>
              <a:rPr lang="fi-FI"/>
              <a:t>Suomen ympäristökeskus SYKE</a:t>
            </a:r>
            <a:br>
              <a:rPr lang="fi-FI"/>
            </a:br>
            <a:r>
              <a:rPr lang="fi-FI"/>
              <a:t>Tilaisuus &amp; päivämäärä</a:t>
            </a:r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9778AE84-0FC5-4CA5-8A22-A177EF79E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39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, ei kuva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" y="269"/>
            <a:ext cx="12191047" cy="685746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520" y="1341439"/>
            <a:ext cx="9504197" cy="2591617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Kuvaton kansidia.</a:t>
            </a:r>
            <a:br>
              <a:rPr lang="fi-FI"/>
            </a:br>
            <a:r>
              <a:rPr lang="fi-FI"/>
              <a:t>Esityksen nimi mustalla tekstillä </a:t>
            </a:r>
            <a:br>
              <a:rPr lang="fi-FI"/>
            </a:br>
            <a:r>
              <a:rPr lang="fi-FI"/>
              <a:t>yhdellä tai useammalla rivillä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75520" y="3933056"/>
            <a:ext cx="9504197" cy="1224136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</a:t>
            </a:r>
            <a:br>
              <a:rPr lang="fi-FI"/>
            </a:br>
            <a:r>
              <a:rPr lang="fi-FI"/>
              <a:t>Suomen ympäristökeskus SYKE</a:t>
            </a:r>
            <a:br>
              <a:rPr lang="fi-FI"/>
            </a:br>
            <a:r>
              <a:rPr lang="fi-FI"/>
              <a:t>Tilaisuus &amp; päivämäärä</a:t>
            </a:r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64054B47-DEA0-4257-BDA5-C62EB55D1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7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39">
          <p15:clr>
            <a:srgbClr val="FBAE40"/>
          </p15:clr>
        </p15:guide>
        <p15:guide id="3" orient="horz" pos="37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iso kansi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9600" y="8412"/>
            <a:ext cx="12201600" cy="6849588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dian taustalle iso kansikuva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</a:t>
            </a:r>
            <a:br>
              <a:rPr lang="fi-FI"/>
            </a:br>
            <a:r>
              <a:rPr lang="fi-FI"/>
              <a:t>&gt; voit siirtää kuvaa tai skaalata sitä suuremmaksi valintalaatikon sisällä. </a:t>
            </a: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 Kun rajaus/skaalaus on sopiva, klikkaa kuvan ulkopuolelle. </a:t>
            </a:r>
            <a:br>
              <a:rPr lang="fi-FI"/>
            </a:br>
            <a:r>
              <a:rPr lang="fi-FI"/>
              <a:t>Tekstilaatikot palaavat näkyville, kun aktivoit kuvan ja valitset ’vie taakse’ (Muotoile &gt; Siirrä taaksepäin &gt; Vie taakse / hiiren oikea painike </a:t>
            </a:r>
            <a:br>
              <a:rPr lang="fi-FI"/>
            </a:br>
            <a:r>
              <a:rPr lang="fi-FI"/>
              <a:t>&gt; Vie taakse). Muista varmistaa, että myös </a:t>
            </a:r>
            <a:r>
              <a:rPr lang="fi-FI" err="1"/>
              <a:t>SYKE-logo</a:t>
            </a:r>
            <a:r>
              <a:rPr lang="fi-FI"/>
              <a:t> on kansisivulla näkyvissä! Logon voit tarvittaessa kopioida ohjesivulta (s. 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sz="1200" b="0" i="1" u="none">
                <a:solidFill>
                  <a:srgbClr val="FF0000"/>
                </a:solidFill>
              </a:rPr>
              <a:t>Halutessasi vaihtaa kuvan, aktivoi kuva, tuo kuva eteen, poista kuva </a:t>
            </a:r>
            <a:br>
              <a:rPr lang="fi-FI" sz="1200" b="0" i="1" u="none">
                <a:solidFill>
                  <a:srgbClr val="FF0000"/>
                </a:solidFill>
              </a:rPr>
            </a:br>
            <a:r>
              <a:rPr lang="fi-FI" sz="1200" b="0" i="1" u="none" err="1">
                <a:solidFill>
                  <a:srgbClr val="FF0000"/>
                </a:solidFill>
              </a:rPr>
              <a:t>Delete-näppäimellä</a:t>
            </a:r>
            <a:r>
              <a:rPr lang="fi-FI" sz="1200" b="0" i="1" u="none">
                <a:solidFill>
                  <a:srgbClr val="FF0000"/>
                </a:solidFill>
              </a:rPr>
              <a:t> ja klikkaa kuvaketta lisätäksesi uuden kuvan.</a:t>
            </a:r>
            <a:br>
              <a:rPr lang="fi-FI" sz="1200" b="0" i="1" u="none">
                <a:solidFill>
                  <a:srgbClr val="FF0000"/>
                </a:solidFill>
              </a:rPr>
            </a:br>
            <a:r>
              <a:rPr lang="fi-FI" sz="1200" b="0" i="1" u="none">
                <a:solidFill>
                  <a:srgbClr val="FF0000"/>
                </a:solidFill>
              </a:rPr>
              <a:t>Muista viedä kuva taakse, että tekstit näkyvät.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520" y="1340769"/>
            <a:ext cx="9504197" cy="1944216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Kuvallinen kansidia</a:t>
            </a:r>
            <a:br>
              <a:rPr lang="fi-FI"/>
            </a:br>
            <a:r>
              <a:rPr lang="fi-FI"/>
              <a:t>Esityksen nimi mustalla tai valkoisella tekstillä näkyvään kohtaan asemoituna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75884" y="3933056"/>
            <a:ext cx="9457267" cy="1224136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</a:t>
            </a:r>
            <a:br>
              <a:rPr lang="fi-FI"/>
            </a:br>
            <a:r>
              <a:rPr lang="fi-FI"/>
              <a:t>Suomen ympäristökeskus SYKE</a:t>
            </a:r>
            <a:br>
              <a:rPr lang="fi-FI"/>
            </a:br>
            <a:r>
              <a:rPr lang="fi-FI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9C307772-A96F-4028-83D5-49A0A5E4D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839">
          <p15:clr>
            <a:srgbClr val="FBAE40"/>
          </p15:clr>
        </p15:guide>
        <p15:guide id="3" orient="horz" pos="40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4C8F56-DD4A-4EB7-BC22-E3055917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91293" y="1341438"/>
            <a:ext cx="5472608" cy="3312368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Pallokuvallinen kansidia. Lyhyen otsikon rivitys</a:t>
            </a:r>
            <a:br>
              <a:rPr lang="fi-FI"/>
            </a:br>
            <a:r>
              <a:rPr lang="fi-FI"/>
              <a:t>kuvan reunaa </a:t>
            </a:r>
            <a:br>
              <a:rPr lang="fi-FI"/>
            </a:br>
            <a:r>
              <a:rPr lang="fi-FI"/>
              <a:t>muotoillen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91293" y="4653806"/>
            <a:ext cx="9505056" cy="1295474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</a:t>
            </a:r>
            <a:br>
              <a:rPr lang="fi-FI"/>
            </a:br>
            <a:r>
              <a:rPr lang="fi-FI"/>
              <a:t>Suomen ympäristökeskus SYKE</a:t>
            </a:r>
            <a:br>
              <a:rPr lang="fi-FI"/>
            </a:br>
            <a:r>
              <a:rPr lang="fi-FI"/>
              <a:t>Tilaisuus &amp; päivämäärä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2012" y="1350654"/>
            <a:ext cx="5363417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pallokuva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&gt; voit siirtää kuvaa tai skaalata sitä suuremmaksi pallon sisällä. Huomioi että kuvassa on tarkoituksella valkoinen kehys.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</a:t>
            </a:r>
            <a:br>
              <a:rPr lang="fi-FI"/>
            </a:br>
            <a:r>
              <a:rPr lang="fi-FI"/>
              <a:t>Kun rajaus/skaalaus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ja poista se </a:t>
            </a:r>
            <a:r>
              <a:rPr lang="fi-FI" err="1"/>
              <a:t>Delete-näppäimellä</a:t>
            </a:r>
            <a:r>
              <a:rPr lang="fi-FI"/>
              <a:t>. Klikkaa kuvaketta lisätäksesi uuden kuvan.</a:t>
            </a:r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8020A955-A1AA-442D-89B3-5317E25B7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1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839">
          <p15:clr>
            <a:srgbClr val="FBAE40"/>
          </p15:clr>
        </p15:guide>
        <p15:guide id="4" orient="horz" pos="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55882C1-40F3-43A8-BEFB-B5C11EB3A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884" y="1350653"/>
            <a:ext cx="5472608" cy="3312368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Pallokuvallinen kansidia. Lyhyen otsikon rivitys</a:t>
            </a:r>
            <a:br>
              <a:rPr lang="fi-FI"/>
            </a:br>
            <a:r>
              <a:rPr lang="fi-FI"/>
              <a:t>kuvan reunaa </a:t>
            </a:r>
            <a:br>
              <a:rPr lang="fi-FI"/>
            </a:br>
            <a:r>
              <a:rPr lang="fi-FI"/>
              <a:t>muotoillen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75884" y="4663021"/>
            <a:ext cx="9505056" cy="1286259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</a:t>
            </a:r>
            <a:br>
              <a:rPr lang="fi-FI"/>
            </a:br>
            <a:r>
              <a:rPr lang="fi-FI"/>
              <a:t>Suomen ympäristökeskus SYKE</a:t>
            </a:r>
            <a:br>
              <a:rPr lang="fi-FI"/>
            </a:br>
            <a:r>
              <a:rPr lang="fi-FI"/>
              <a:t>Tilaisuus &amp; päivämäärä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2012" y="1350654"/>
            <a:ext cx="5363417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pallokuva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&gt; voit siirtää kuvaa tai skaalata sitä suuremmaksi pallon sisällä. Huomioi että kuvassa on tarkoituksella valkoinen kehys.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</a:t>
            </a:r>
            <a:br>
              <a:rPr lang="fi-FI"/>
            </a:br>
            <a:r>
              <a:rPr lang="fi-FI"/>
              <a:t>Kun rajaus/skaalaus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ja poista se </a:t>
            </a:r>
            <a:r>
              <a:rPr lang="fi-FI" err="1"/>
              <a:t>Delete-näppäimellä</a:t>
            </a:r>
            <a:r>
              <a:rPr lang="fi-FI"/>
              <a:t>. Klikkaa kuvaketta lisätäksesi uuden kuvan.</a:t>
            </a:r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5B208735-ACCA-40DD-9D46-8D11AC16E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9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83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9955213-FA72-4463-AF66-6C6AC0B8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268"/>
            <a:ext cx="12191047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75884" y="1350653"/>
            <a:ext cx="5472608" cy="3312368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Pallokuvallinen kansidia. Lyhyen otsikon rivitys</a:t>
            </a:r>
            <a:br>
              <a:rPr lang="fi-FI"/>
            </a:br>
            <a:r>
              <a:rPr lang="fi-FI"/>
              <a:t>kuvan reunaa </a:t>
            </a:r>
            <a:br>
              <a:rPr lang="fi-FI"/>
            </a:br>
            <a:r>
              <a:rPr lang="fi-FI"/>
              <a:t>muotoillen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775884" y="4663021"/>
            <a:ext cx="9457267" cy="1286259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</a:t>
            </a:r>
            <a:br>
              <a:rPr lang="fi-FI"/>
            </a:br>
            <a:r>
              <a:rPr lang="fi-FI"/>
              <a:t>Suomen ympäristökeskus SYKE</a:t>
            </a:r>
            <a:br>
              <a:rPr lang="fi-FI"/>
            </a:br>
            <a:r>
              <a:rPr lang="fi-FI"/>
              <a:t>Tilaisuus &amp; päivämäärä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2012" y="1350654"/>
            <a:ext cx="5363417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/>
              <a:t>Lisää pallokuva napsauttamalla kuvaketta. </a:t>
            </a:r>
            <a:br>
              <a:rPr lang="fi-FI"/>
            </a:br>
            <a:r>
              <a:rPr lang="fi-FI"/>
              <a:t>Halutessasi muuttaa kuvan rajausta aktivoi kuvalaatikko ja valitse </a:t>
            </a:r>
            <a:r>
              <a:rPr lang="fi-FI" err="1"/>
              <a:t>Muotoile-välilehdeltä</a:t>
            </a:r>
            <a:r>
              <a:rPr lang="fi-FI"/>
              <a:t> ’Rajaa’ työkalu &gt; voit siirtää kuvaa tai skaalata sitä suuremmaksi pallon sisällä. Huomioi että kuvassa on tarkoituksella valkoinen kehys.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Skaalaa kuvaa </a:t>
            </a:r>
            <a:r>
              <a:rPr lang="fi-FI" err="1"/>
              <a:t>shift-näppäin</a:t>
            </a:r>
            <a:r>
              <a:rPr lang="fi-FI"/>
              <a:t> pohjassa kuvan kulmissa olevista vaaleista palloista.</a:t>
            </a:r>
            <a:br>
              <a:rPr lang="fi-FI"/>
            </a:br>
            <a:r>
              <a:rPr lang="fi-FI"/>
              <a:t>Kun rajaus/skaalaus on sopiva, klikkaa kuvan ulkopuolelle.</a:t>
            </a:r>
            <a:br>
              <a:rPr lang="fi-FI"/>
            </a:br>
            <a:br>
              <a:rPr lang="fi-FI"/>
            </a:br>
            <a:r>
              <a:rPr lang="fi-FI"/>
              <a:t>Halutessasi vaihtaa kuvan, aktivoi kuva ja poista se </a:t>
            </a:r>
            <a:r>
              <a:rPr lang="fi-FI" err="1"/>
              <a:t>Delete-näppäimellä</a:t>
            </a:r>
            <a:r>
              <a:rPr lang="fi-FI"/>
              <a:t>. Klikkaa kuvaketta lisätäksesi uuden kuvan.</a:t>
            </a:r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AC8D51DE-B62E-4516-AC63-775259DDB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" y="5949281"/>
            <a:ext cx="959105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61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83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775884" y="368300"/>
            <a:ext cx="9503835" cy="973138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775883" y="1341439"/>
            <a:ext cx="9503836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D5A315">
                  <a:lumMod val="75000"/>
                </a:srgbClr>
              </a:buClr>
              <a:buSzTx/>
              <a:buFont typeface="Arial" pitchFamily="34" charset="0"/>
              <a:buChar char="●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Luettelo ensimmäinen taso</a:t>
            </a:r>
          </a:p>
          <a:p>
            <a:pPr marL="432000" marR="0" lvl="1" indent="-2160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D5A315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toinen taso</a:t>
            </a:r>
          </a:p>
          <a:p>
            <a:pPr marL="648000" marR="0" lvl="2" indent="-21600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0"/>
              </a:spcAft>
              <a:buClr>
                <a:srgbClr val="827C7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827C7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kolmas taso</a:t>
            </a:r>
          </a:p>
          <a:p>
            <a:pPr marL="864000" marR="0" lvl="3" indent="-21600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0"/>
              </a:spcAft>
              <a:buClr>
                <a:srgbClr val="827C7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827C7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neljäs taso</a:t>
            </a:r>
          </a:p>
          <a:p>
            <a:pPr marL="1080000" marR="0" lvl="4" indent="-21600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0"/>
              </a:spcAft>
              <a:buClr>
                <a:srgbClr val="827C7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827C7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050211" y="5943601"/>
            <a:ext cx="73538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C31DDAF9-E40C-4144-AAD5-8ED09EBB11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69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marR="0" indent="-216000" algn="l" defTabSz="9144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>
          <a:srgbClr val="D5A315">
            <a:lumMod val="75000"/>
          </a:srgbClr>
        </a:buClr>
        <a:buSzTx/>
        <a:buFont typeface="Arial" pitchFamily="34" charset="0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marR="0" indent="-216000" algn="l" defTabSz="9144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>
          <a:srgbClr val="D5A315">
            <a:lumMod val="75000"/>
          </a:srgbClr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marR="0" indent="-21600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0"/>
        </a:spcAft>
        <a:buClr>
          <a:srgbClr val="827C71"/>
        </a:buClr>
        <a:buSzTx/>
        <a:buFont typeface="Arial" pitchFamily="34" charset="0"/>
        <a:buChar char="•"/>
        <a:tabLst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864000" marR="0" indent="-21600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0"/>
        </a:spcAft>
        <a:buClr>
          <a:srgbClr val="827C71"/>
        </a:buClr>
        <a:buSzTx/>
        <a:buFont typeface="Arial" pitchFamily="34" charset="0"/>
        <a:buChar char="•"/>
        <a:tabLst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1080000" marR="0" indent="-21600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0"/>
        </a:spcAft>
        <a:buClr>
          <a:srgbClr val="827C71"/>
        </a:buClr>
        <a:buSzTx/>
        <a:buFont typeface="Arial" pitchFamily="34" charset="0"/>
        <a:buChar char="•"/>
        <a:tabLst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839">
          <p15:clr>
            <a:srgbClr val="F26B43"/>
          </p15:clr>
        </p15:guide>
        <p15:guide id="3" pos="5329">
          <p15:clr>
            <a:srgbClr val="F26B43"/>
          </p15:clr>
        </p15:guide>
        <p15:guide id="4" orient="horz" pos="845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vointiede.fi/fi/tapahtumat/avoimen-tieteen-ja-tutkimuksen-talvipaivat-202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536699" y="698499"/>
            <a:ext cx="4559301" cy="5334656"/>
          </a:xfrm>
        </p:spPr>
        <p:txBody>
          <a:bodyPr/>
          <a:lstStyle/>
          <a:p>
            <a:r>
              <a:rPr lang="fi-FI" dirty="0">
                <a:latin typeface="Tahoma"/>
                <a:ea typeface="Tahoma"/>
                <a:cs typeface="Tahoma"/>
              </a:rPr>
              <a:t>Avoimen tieteen ja tutkimuksen seurannan merkitys</a:t>
            </a:r>
            <a:br>
              <a:rPr lang="fi-FI" dirty="0">
                <a:latin typeface="Tahoma"/>
                <a:ea typeface="Tahoma"/>
                <a:cs typeface="Tahoma"/>
              </a:rPr>
            </a:br>
            <a:r>
              <a:rPr lang="fi-FI" dirty="0">
                <a:latin typeface="Tahoma"/>
                <a:ea typeface="Tahoma"/>
                <a:cs typeface="Tahoma"/>
              </a:rPr>
              <a:t>- tutkimuslaitosten kokemuksia ja näkemyksiä</a:t>
            </a:r>
            <a:br>
              <a:rPr lang="fi-FI" sz="2650" dirty="0">
                <a:latin typeface="Tahoma"/>
                <a:ea typeface="Tahoma"/>
                <a:cs typeface="Tahoma"/>
              </a:rPr>
            </a:br>
            <a:br>
              <a:rPr lang="fi-FI" sz="2650" dirty="0"/>
            </a:br>
            <a:br>
              <a:rPr lang="fi-FI" sz="2650" dirty="0">
                <a:latin typeface="Tahoma"/>
                <a:ea typeface="Tahoma"/>
                <a:cs typeface="Tahoma"/>
              </a:rPr>
            </a:br>
            <a:br>
              <a:rPr lang="fi-FI" sz="1850" dirty="0"/>
            </a:br>
            <a:r>
              <a:rPr lang="fi-FI" sz="1850" dirty="0">
                <a:latin typeface="Tahoma"/>
                <a:ea typeface="Tahoma"/>
                <a:cs typeface="Tahoma"/>
              </a:rPr>
              <a:t>Katja Hilska-Keinänen </a:t>
            </a:r>
            <a:br>
              <a:rPr lang="fi-FI" sz="1850" dirty="0">
                <a:latin typeface="Tahoma"/>
                <a:ea typeface="Tahoma"/>
                <a:cs typeface="Tahoma"/>
              </a:rPr>
            </a:br>
            <a:r>
              <a:rPr lang="fi-FI" sz="1600" dirty="0">
                <a:latin typeface="Tahoma"/>
                <a:ea typeface="Tahoma"/>
                <a:cs typeface="Tahoma"/>
              </a:rPr>
              <a:t>Tietoasiantuntija, ryhmäpäällikkö</a:t>
            </a:r>
            <a:br>
              <a:rPr lang="fi-FI" sz="1600" dirty="0"/>
            </a:br>
            <a:r>
              <a:rPr lang="fi-FI" sz="1600" dirty="0">
                <a:latin typeface="Tahoma"/>
                <a:ea typeface="Tahoma"/>
                <a:cs typeface="Tahoma"/>
              </a:rPr>
              <a:t>Tietopalvelu, SYKE</a:t>
            </a:r>
            <a:br>
              <a:rPr lang="fi-FI" sz="1600" dirty="0">
                <a:latin typeface="Tahoma"/>
                <a:ea typeface="Tahoma"/>
                <a:cs typeface="Tahoma"/>
              </a:rPr>
            </a:br>
            <a:r>
              <a:rPr lang="fi-FI" sz="1600" dirty="0">
                <a:latin typeface="Tahoma"/>
                <a:ea typeface="Tahoma"/>
                <a:cs typeface="Tahoma"/>
              </a:rPr>
              <a:t>Tulanet-tietopalveluverkosto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42B02-74FC-4320-A08D-C58DA89F77A2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6" name="Kuvan paikkamerkki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12496"/>
          <a:stretch/>
        </p:blipFill>
        <p:spPr>
          <a:xfrm>
            <a:off x="6413326" y="746950"/>
            <a:ext cx="4979375" cy="4979375"/>
          </a:xfrm>
        </p:spPr>
      </p:pic>
    </p:spTree>
    <p:extLst>
      <p:ext uri="{BB962C8B-B14F-4D97-AF65-F5344CB8AC3E}">
        <p14:creationId xmlns:p14="http://schemas.microsoft.com/office/powerpoint/2010/main" val="311738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44D51-D821-49EE-818C-3F30C8A3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105" y="488138"/>
            <a:ext cx="9447204" cy="973138"/>
          </a:xfrm>
        </p:spPr>
        <p:txBody>
          <a:bodyPr/>
          <a:lstStyle/>
          <a:p>
            <a:r>
              <a:rPr lang="fi-FI" dirty="0"/>
              <a:t>Tutkimuslaitosten erityispiirteitä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B1F0BC-4162-4C25-978F-273EA68CB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106" y="1235032"/>
            <a:ext cx="7753980" cy="3912003"/>
          </a:xfrm>
        </p:spPr>
        <p:txBody>
          <a:bodyPr/>
          <a:lstStyle/>
          <a:p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Tutkimuslaitokset toteuttavat tutkimus- ja viranomaistehtäviä</a:t>
            </a:r>
          </a:p>
          <a:p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Avoimen julkaisemisen määrä tai lehtien taso ei vaikuta saatavan rahoituksen määrään</a:t>
            </a:r>
          </a:p>
          <a:p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Tulossopimuksissa raportoitavat mittarit keskeisiä – miten niissä näkyy avoin tiede?</a:t>
            </a:r>
          </a:p>
          <a:p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Panostukset avoimeen tieteeseen riippuvaisia tutkimuslaitosten strategioista ja niihin varatuista resursseista</a:t>
            </a:r>
          </a:p>
          <a:p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Monessa tutkimuslaitoksessa yliopistojen kaltaiset palvelut: yliopistojen kanssa tehdään jatkuvaa yhteistyötä niin tutkijoiden kuin ”tutkimuspalveluiden” taholta</a:t>
            </a:r>
          </a:p>
          <a:p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Avoin tieto on tutkimuslaitoksille merkittävää: esim. avoimet paikkatiedot, seurantatietojen jakaminen, lajitiedot, kansalaishavainnointi, etc.</a:t>
            </a:r>
          </a:p>
        </p:txBody>
      </p:sp>
    </p:spTree>
    <p:extLst>
      <p:ext uri="{BB962C8B-B14F-4D97-AF65-F5344CB8AC3E}">
        <p14:creationId xmlns:p14="http://schemas.microsoft.com/office/powerpoint/2010/main" val="77630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F726-FA78-4AE8-AE61-795A5C8B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361" y="585670"/>
            <a:ext cx="9447204" cy="973138"/>
          </a:xfrm>
        </p:spPr>
        <p:txBody>
          <a:bodyPr/>
          <a:lstStyle/>
          <a:p>
            <a:r>
              <a:rPr lang="fi-FI" dirty="0"/>
              <a:t>Ajatuksia &amp; kokemuksia seurannasta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22C5-4565-41F9-9685-A9F2806B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362" y="1383324"/>
            <a:ext cx="8420734" cy="3636765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lnSpc>
                <a:spcPct val="150000"/>
              </a:lnSpc>
            </a:pPr>
            <a:r>
              <a:rPr lang="fi-FI" sz="1800" dirty="0">
                <a:latin typeface="Arial"/>
                <a:cs typeface="Arial"/>
              </a:rPr>
              <a:t>Hyvä sisältö, nähdään ”missä mennään”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Arial"/>
                <a:cs typeface="Arial"/>
              </a:rPr>
              <a:t>Avoimen tieteen kuntotesti</a:t>
            </a:r>
          </a:p>
          <a:p>
            <a:pPr marL="215900" indent="-215900">
              <a:lnSpc>
                <a:spcPct val="150000"/>
              </a:lnSpc>
            </a:pPr>
            <a:r>
              <a:rPr lang="fi-FI" sz="1800" dirty="0">
                <a:latin typeface="Arial"/>
                <a:cs typeface="Arial"/>
              </a:rPr>
              <a:t>Työläs (jo tässä muodossaan), vaatii useiden henkilöiden panosta</a:t>
            </a:r>
          </a:p>
          <a:p>
            <a:pPr marL="215900" indent="-215900">
              <a:lnSpc>
                <a:spcPct val="150000"/>
              </a:lnSpc>
            </a:pPr>
            <a:r>
              <a:rPr lang="fi-FI" sz="1800" dirty="0">
                <a:latin typeface="Arial"/>
                <a:cs typeface="Arial"/>
              </a:rPr>
              <a:t>Ajankohta oli haastava (kesälomakauden alku)</a:t>
            </a:r>
          </a:p>
          <a:p>
            <a:pPr marL="215900" indent="-215900">
              <a:lnSpc>
                <a:spcPct val="150000"/>
              </a:lnSpc>
            </a:pPr>
            <a:r>
              <a:rPr lang="fi-FI" sz="1800" dirty="0">
                <a:latin typeface="Arial"/>
                <a:cs typeface="Arial"/>
              </a:rPr>
              <a:t>Mikäli on tulossa lisää ja tarkempia seurantakohteita, mistä saadaan aika vastaamiseen?</a:t>
            </a:r>
          </a:p>
          <a:p>
            <a:pPr marL="215900" indent="-215900">
              <a:lnSpc>
                <a:spcPct val="150000"/>
              </a:lnSpc>
            </a:pPr>
            <a:r>
              <a:rPr lang="fi-FI" sz="1800" dirty="0">
                <a:latin typeface="Arial"/>
                <a:cs typeface="Arial"/>
              </a:rPr>
              <a:t>Toiveena mahdollisimman automaattisesti kerättävä seuranta-aineisto</a:t>
            </a:r>
          </a:p>
          <a:p>
            <a:pPr marL="215900" indent="-215900">
              <a:lnSpc>
                <a:spcPct val="150000"/>
              </a:lnSpc>
            </a:pPr>
            <a:r>
              <a:rPr lang="fi-FI" sz="1800" dirty="0">
                <a:latin typeface="Arial"/>
                <a:cs typeface="Calibri"/>
              </a:rPr>
              <a:t>Datan jakamisen erityispiirteitä</a:t>
            </a:r>
            <a:r>
              <a:rPr lang="fi-FI" sz="1800">
                <a:latin typeface="Arial"/>
                <a:cs typeface="Calibri"/>
              </a:rPr>
              <a:t>: laitoksilla </a:t>
            </a:r>
            <a:r>
              <a:rPr lang="fi-FI" sz="1800" dirty="0">
                <a:latin typeface="Arial"/>
                <a:cs typeface="Calibri"/>
              </a:rPr>
              <a:t>omia datan </a:t>
            </a:r>
            <a:r>
              <a:rPr lang="fi-FI" sz="1800">
                <a:latin typeface="Arial"/>
                <a:cs typeface="Calibri"/>
              </a:rPr>
              <a:t>jakamisen verkkopalveluita</a:t>
            </a:r>
            <a:endParaRPr lang="fi-FI" sz="1800" dirty="0">
              <a:latin typeface="Arial"/>
              <a:cs typeface="Calibri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latin typeface="Arial"/>
                <a:cs typeface="Calibri"/>
              </a:rPr>
              <a:t>Seurannan ja mittaamisen vaaroja: kun kiinnitetään huomioita tiettyihin asioihin, mitä muuta tärkeää jää huomioimatta?</a:t>
            </a:r>
          </a:p>
          <a:p>
            <a:pPr marL="0" indent="0">
              <a:lnSpc>
                <a:spcPct val="150000"/>
              </a:lnSpc>
              <a:buNone/>
            </a:pPr>
            <a:endParaRPr lang="fi-FI" sz="1800" dirty="0">
              <a:latin typeface="Arial"/>
              <a:cs typeface="Calibri"/>
            </a:endParaRPr>
          </a:p>
          <a:p>
            <a:pPr marL="215900" indent="-215900">
              <a:lnSpc>
                <a:spcPct val="150000"/>
              </a:lnSpc>
            </a:pPr>
            <a:endParaRPr lang="fi-FI" sz="1800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774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7F31F6-7522-4146-842E-69E20A58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47" y="519128"/>
            <a:ext cx="9447204" cy="973138"/>
          </a:xfrm>
        </p:spPr>
        <p:txBody>
          <a:bodyPr/>
          <a:lstStyle/>
          <a:p>
            <a:r>
              <a:rPr lang="fi-FI" dirty="0"/>
              <a:t>Mitä seurannassa saadaan nyt selville – mitä voitaisiin saada?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EEC3A7-6105-4D2F-9A73-0E91B6B7A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Kysely painottuu nyt tiedon arvoketjun alkupäähän, dataan, informaatioon ja tietoon sekä avoimen tieteen palveluihin ja tutkimusinfroihin (=kontekstiin)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Miten tuettaisiin arvoketjun jalostuneempaa päätä: tietämystä ja ymmärrystä?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Tiedejatutkimus.fi-portaalista voidaan saada mm.:</a:t>
            </a:r>
          </a:p>
          <a:p>
            <a:r>
              <a:rPr lang="fi-FI" dirty="0"/>
              <a:t>Tutkijaprofiilit </a:t>
            </a:r>
          </a:p>
          <a:p>
            <a:r>
              <a:rPr lang="fi-FI" dirty="0"/>
              <a:t>Tutkimusaktiviteetit, muokattuina paremmin myös tutkimuslaitosten tarpeisiin</a:t>
            </a:r>
          </a:p>
          <a:p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Tutkimuksella vaikuttaminen?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EE0FED-3ED6-4560-8C4F-AEBE4605858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85947" y="1537704"/>
            <a:ext cx="9447204" cy="729373"/>
          </a:xfrm>
        </p:spPr>
        <p:txBody>
          <a:bodyPr/>
          <a:lstStyle/>
          <a:p>
            <a:r>
              <a:rPr lang="fi-FI" dirty="0"/>
              <a:t>Minkälaiset seurannan kysymykset tukisivat entistä paremmin tutkimuslaitoksien strategioissa näkyviä avoimen tieteen tavoitteita?</a:t>
            </a:r>
          </a:p>
        </p:txBody>
      </p:sp>
    </p:spTree>
    <p:extLst>
      <p:ext uri="{BB962C8B-B14F-4D97-AF65-F5344CB8AC3E}">
        <p14:creationId xmlns:p14="http://schemas.microsoft.com/office/powerpoint/2010/main" val="217346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D5F0-0EB5-40A2-B7AE-74373C2FD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900" y="1078528"/>
            <a:ext cx="9504199" cy="5209149"/>
          </a:xfrm>
        </p:spPr>
        <p:txBody>
          <a:bodyPr vert="horz" lIns="0" tIns="0" rIns="0" bIns="45720" rtlCol="0" anchor="ctr" anchorCtr="0">
            <a:noAutofit/>
          </a:bodyPr>
          <a:lstStyle/>
          <a:p>
            <a:pPr algn="ctr"/>
            <a:r>
              <a:rPr lang="fi-FI" sz="6000" dirty="0">
                <a:latin typeface="Tahoma"/>
                <a:ea typeface="Tahoma"/>
                <a:cs typeface="Tahoma"/>
              </a:rPr>
              <a:t>Kiitos!</a:t>
            </a:r>
            <a:br>
              <a:rPr lang="fi-FI" sz="4000" dirty="0">
                <a:latin typeface="Tahoma"/>
                <a:ea typeface="Tahoma"/>
                <a:cs typeface="Tahoma"/>
              </a:rPr>
            </a:br>
            <a:br>
              <a:rPr lang="fi-FI" sz="4000" dirty="0">
                <a:latin typeface="Tahoma"/>
                <a:ea typeface="Tahoma"/>
                <a:cs typeface="Tahoma"/>
              </a:rPr>
            </a:br>
            <a:br>
              <a:rPr lang="fi-FI" sz="4000" dirty="0">
                <a:latin typeface="Tahoma"/>
                <a:ea typeface="Tahoma"/>
                <a:cs typeface="Tahoma"/>
              </a:rPr>
            </a:br>
            <a:r>
              <a:rPr lang="fi-FI" b="0" dirty="0">
                <a:latin typeface="Tahoma"/>
                <a:ea typeface="Tahoma"/>
                <a:cs typeface="Tahoma"/>
              </a:rPr>
              <a:t>Tervetuloa avoimen tieteen talvipäivien SYKE-studioon Viikkiin:</a:t>
            </a:r>
            <a:br>
              <a:rPr lang="fi-FI" sz="4000" b="0" dirty="0">
                <a:latin typeface="Tahoma"/>
                <a:ea typeface="Tahoma"/>
                <a:cs typeface="Tahoma"/>
              </a:rPr>
            </a:br>
            <a:r>
              <a:rPr lang="fi-FI" sz="2400" dirty="0">
                <a:hlinkClick r:id="rId2"/>
              </a:rPr>
              <a:t>Avoimen tieteen ja tutkimuksen talvipäivät 2022 | Avoin tiede</a:t>
            </a:r>
            <a:br>
              <a:rPr lang="fi-FI" sz="4000" b="0" dirty="0">
                <a:latin typeface="Tahoma"/>
                <a:ea typeface="Tahoma"/>
                <a:cs typeface="Tahoma"/>
              </a:rPr>
            </a:br>
            <a:endParaRPr lang="fi-FI" sz="4000" b="0" dirty="0"/>
          </a:p>
        </p:txBody>
      </p:sp>
    </p:spTree>
    <p:extLst>
      <p:ext uri="{BB962C8B-B14F-4D97-AF65-F5344CB8AC3E}">
        <p14:creationId xmlns:p14="http://schemas.microsoft.com/office/powerpoint/2010/main" val="1911741859"/>
      </p:ext>
    </p:extLst>
  </p:cSld>
  <p:clrMapOvr>
    <a:masterClrMapping/>
  </p:clrMapOvr>
</p:sld>
</file>

<file path=ppt/theme/theme1.xml><?xml version="1.0" encoding="utf-8"?>
<a:theme xmlns:a="http://schemas.openxmlformats.org/drawingml/2006/main" name="Teema3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D5A315"/>
      </a:accent1>
      <a:accent2>
        <a:srgbClr val="BBC122"/>
      </a:accent2>
      <a:accent3>
        <a:srgbClr val="ABA395"/>
      </a:accent3>
      <a:accent4>
        <a:srgbClr val="BF621E"/>
      </a:accent4>
      <a:accent5>
        <a:srgbClr val="827C71"/>
      </a:accent5>
      <a:accent6>
        <a:srgbClr val="9D7B25"/>
      </a:accent6>
      <a:hlink>
        <a:srgbClr val="4F8083"/>
      </a:hlink>
      <a:folHlink>
        <a:srgbClr val="68A8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3" id="{0DA7E0B3-6281-4DF9-AA7E-BA91648ACF39}" vid="{305F7FA8-AA8A-4BBA-952A-678DE223B5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0172ca-ad06-458d-af23-b5dcc1ca4115">
      <Terms xmlns="http://schemas.microsoft.com/office/infopath/2007/PartnerControls"/>
    </lcf76f155ced4ddcb4097134ff3c332f>
    <TaxCatchAll xmlns="859a504a-c1e8-4e66-8794-d3c665c9f35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5CD606D5C27747B47DF0BAB3711AB7" ma:contentTypeVersion="15" ma:contentTypeDescription="Luo uusi asiakirja." ma:contentTypeScope="" ma:versionID="ddc2344db47bff945af84693693e1b86">
  <xsd:schema xmlns:xsd="http://www.w3.org/2001/XMLSchema" xmlns:xs="http://www.w3.org/2001/XMLSchema" xmlns:p="http://schemas.microsoft.com/office/2006/metadata/properties" xmlns:ns2="bb0172ca-ad06-458d-af23-b5dcc1ca4115" xmlns:ns3="859a504a-c1e8-4e66-8794-d3c665c9f357" targetNamespace="http://schemas.microsoft.com/office/2006/metadata/properties" ma:root="true" ma:fieldsID="2ff28bdb3b5ac375395e05e10417cb9b" ns2:_="" ns3:_="">
    <xsd:import namespace="bb0172ca-ad06-458d-af23-b5dcc1ca4115"/>
    <xsd:import namespace="859a504a-c1e8-4e66-8794-d3c665c9f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172ca-ad06-458d-af23-b5dcc1ca4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a504a-c1e8-4e66-8794-d3c665c9f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00da0f9-19b1-41e2-be05-7eadf86b0393}" ma:internalName="TaxCatchAll" ma:showField="CatchAllData" ma:web="859a504a-c1e8-4e66-8794-d3c665c9f3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4DA0A4-7082-45C0-BCCB-488837A07BC6}">
  <ds:schemaRefs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859a504a-c1e8-4e66-8794-d3c665c9f357"/>
    <ds:schemaRef ds:uri="bb0172ca-ad06-458d-af23-b5dcc1ca4115"/>
  </ds:schemaRefs>
</ds:datastoreItem>
</file>

<file path=customXml/itemProps2.xml><?xml version="1.0" encoding="utf-8"?>
<ds:datastoreItem xmlns:ds="http://schemas.openxmlformats.org/officeDocument/2006/customXml" ds:itemID="{C632DD16-A62D-45A2-B5FA-9C70DF63E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0172ca-ad06-458d-af23-b5dcc1ca4115"/>
    <ds:schemaRef ds:uri="859a504a-c1e8-4e66-8794-d3c665c9f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B736C9-3D90-47E2-B709-12277E85AA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Teema3</Template>
  <TotalTime>951</TotalTime>
  <Words>277</Words>
  <Application>Microsoft Office PowerPoint</Application>
  <PresentationFormat>Laajakuva</PresentationFormat>
  <Paragraphs>31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Calibri</vt:lpstr>
      <vt:lpstr>Futura Bk BT</vt:lpstr>
      <vt:lpstr>Tahoma</vt:lpstr>
      <vt:lpstr>Wingdings</vt:lpstr>
      <vt:lpstr>Teema3</vt:lpstr>
      <vt:lpstr>Avoimen tieteen ja tutkimuksen seurannan merkitys - tutkimuslaitosten kokemuksia ja näkemyksiä    Katja Hilska-Keinänen  Tietoasiantuntija, ryhmäpäällikkö Tietopalvelu, SYKE Tulanet-tietopalveluverkosto</vt:lpstr>
      <vt:lpstr>Tutkimuslaitosten erityispiirteitä</vt:lpstr>
      <vt:lpstr>Ajatuksia &amp; kokemuksia seurannasta</vt:lpstr>
      <vt:lpstr>Mitä seurannassa saadaan nyt selville – mitä voitaisiin saada?</vt:lpstr>
      <vt:lpstr>Kiitos!   Tervetuloa avoimen tieteen talvipäivien SYKE-studioon Viikkiin: Avoimen tieteen ja tutkimuksen talvipäivät 2022 | Avoin tiede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SYKE julkaisusarjojen arviointi​ ​ Kevät 2022</dc:title>
  <dc:creator>Pitkänen Henri</dc:creator>
  <cp:lastModifiedBy>Hilska-Keinänen Katja</cp:lastModifiedBy>
  <cp:revision>296</cp:revision>
  <dcterms:created xsi:type="dcterms:W3CDTF">2022-04-01T07:28:37Z</dcterms:created>
  <dcterms:modified xsi:type="dcterms:W3CDTF">2022-10-31T08:08:01Z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0x010100FA5CD606D5C27747B47DF0BAB3711AB7</vt:lpwstr>
  </property>
  <property fmtid="{D5CDD505-2E9C-101B-9397-08002B2CF9AE}" pid="3" name="MediaServiceImageTags">
    <vt:lpwstr/>
  </property>
</Properties>
</file>