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2" r:id="rId5"/>
    <p:sldId id="299" r:id="rId6"/>
    <p:sldId id="308" r:id="rId7"/>
    <p:sldId id="311" r:id="rId8"/>
    <p:sldId id="310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06" autoAdjust="0"/>
    <p:restoredTop sz="89450" autoAdjust="0"/>
  </p:normalViewPr>
  <p:slideViewPr>
    <p:cSldViewPr snapToGrid="0" showGuides="1">
      <p:cViewPr varScale="1">
        <p:scale>
          <a:sx n="102" d="100"/>
          <a:sy n="102" d="100"/>
        </p:scale>
        <p:origin x="4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2.363"/>
    </inkml:context>
    <inkml:brush xml:id="br0">
      <inkml:brushProperty name="height" value="0.053" units="cm"/>
    </inkml:brush>
  </inkml:definitions>
  <inkml:trace contextRef="#ctx0" brushRef="#br0">1 1 4162 0 0,'0'0'1152'0'0,"0"0"-447"0"0,0 0 47 0 0,0 0-80 0 0,0 0-463 0 0,0 0-209 0 0,31 0 0 0 0,-31 0 0 0 0,0 0-257 0 0,0 0-1023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9T10:24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2289 0 0,'0'0'176'0'0,"0"0"-160"0"0,0 0 48 0 0,0 0-240 0 0,0 0-2017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7260-96AC-4331-A420-F0B128CC463E}" type="datetimeFigureOut">
              <a:rPr lang="fi-FI" smtClean="0"/>
              <a:t>26.11.2021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30BA-0CC1-40AB-AE80-2F533EB157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18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B08D2941-A7E5-4C26-B320-579010B6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80852" cy="32803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60" y="5191347"/>
            <a:ext cx="3190045" cy="11866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26.11.2021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148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228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970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678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3684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2643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2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9718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-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72300" y="0"/>
            <a:ext cx="52197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397575"/>
            <a:ext cx="5017972" cy="12312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027" y="1887088"/>
            <a:ext cx="5017971" cy="401342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6722429" y="3215374"/>
            <a:ext cx="427255" cy="427255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accent4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9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mu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9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14740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-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197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6EA9AB-4DAE-44E6-B3E6-A1CD4449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798" y="404038"/>
            <a:ext cx="5017972" cy="122995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0A10A0-19CC-4532-BE84-512756641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796" y="1864243"/>
            <a:ext cx="5017971" cy="42175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9" hasCustomPrompt="1"/>
          </p:nvPr>
        </p:nvSpPr>
        <p:spPr>
          <a:xfrm rot="2700000">
            <a:off x="5024861" y="3215374"/>
            <a:ext cx="427255" cy="427255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400">
                <a:solidFill>
                  <a:schemeClr val="tx1"/>
                </a:solidFill>
              </a:defRPr>
            </a:lvl1pPr>
            <a:lvl2pPr marL="457200" indent="0">
              <a:buNone/>
              <a:defRPr sz="400"/>
            </a:lvl2pPr>
            <a:lvl3pPr marL="914400" indent="0">
              <a:buNone/>
              <a:defRPr sz="400"/>
            </a:lvl3pPr>
            <a:lvl4pPr marL="1371600" indent="0">
              <a:buNone/>
              <a:defRPr sz="400"/>
            </a:lvl4pPr>
            <a:lvl5pPr marL="1828800" indent="0">
              <a:buNone/>
              <a:defRPr sz="400"/>
            </a:lvl5pPr>
          </a:lstStyle>
          <a:p>
            <a:pPr lvl="0"/>
            <a:r>
              <a:rPr lang="en-US" dirty="0" err="1"/>
              <a:t>Nuoli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9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pun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mus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14:cNvPr>
              <p14:cNvContentPartPr/>
              <p14:nvPr userDrawn="1"/>
            </p14:nvContentPartPr>
            <p14:xfrm>
              <a:off x="2731856" y="4694400"/>
              <a:ext cx="11520" cy="3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CEC5EDC0-A0E0-4F47-928F-B20B8076E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2496" y="4685040"/>
                <a:ext cx="30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14:cNvPr>
              <p14:cNvContentPartPr/>
              <p14:nvPr userDrawn="1"/>
            </p14:nvContentPartPr>
            <p14:xfrm>
              <a:off x="2642576" y="4739040"/>
              <a:ext cx="360" cy="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9EDAD8-DE64-4AA1-99EB-7E6A49453D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3936" y="47304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93622"/>
            <a:ext cx="3192434" cy="1182085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26.11.2021</a:t>
            </a:fld>
            <a:endParaRPr lang="fi-FI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431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60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54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7E587F3-499A-4FFF-8E39-6F743122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4026"/>
            <a:ext cx="5264150" cy="133791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1064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09" y="2352016"/>
            <a:ext cx="5795784" cy="2153969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5574" y="4831894"/>
            <a:ext cx="7480852" cy="50567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56654" y="5491071"/>
            <a:ext cx="7478692" cy="327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91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6072717-81C3-4F6B-9309-1674C171F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973860"/>
            <a:ext cx="7478692" cy="674339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9DA205-0B6C-45D6-91B2-25C1E2981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018" y="4745772"/>
            <a:ext cx="7478692" cy="32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accent5"/>
                </a:solidFill>
              </a:defRPr>
            </a:lvl2pPr>
            <a:lvl3pPr marL="914400" indent="0">
              <a:buNone/>
              <a:defRPr>
                <a:solidFill>
                  <a:schemeClr val="accent5"/>
                </a:solidFill>
              </a:defRPr>
            </a:lvl3pPr>
            <a:lvl4pPr marL="1371600" indent="0">
              <a:buNone/>
              <a:defRPr>
                <a:solidFill>
                  <a:schemeClr val="accent5"/>
                </a:solidFill>
              </a:defRPr>
            </a:lvl4pPr>
            <a:lvl5pPr marL="18288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26.11.2021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04753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6" y="5193622"/>
            <a:ext cx="3192434" cy="1182085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CA4F6AB8-5B3A-4D26-91F4-2F9CDEAF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910802"/>
            <a:ext cx="10440000" cy="2751522"/>
          </a:xfrm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00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26.11.2021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0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mus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26.11.2021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2" y="5935987"/>
            <a:ext cx="2380647" cy="881499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04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26.11.2021</a:t>
            </a:fld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4932000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1057" y="1825625"/>
            <a:ext cx="4932000" cy="4069849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5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26.11.2021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26.11.2021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00999-EDA5-4B6B-8344-7EB1B35B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1673225"/>
            <a:ext cx="4780800" cy="351155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72000" y="1227388"/>
            <a:ext cx="4534256" cy="44032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64" y="2075205"/>
            <a:ext cx="1757071" cy="2707589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207030" cy="365125"/>
          </a:xfrm>
        </p:spPr>
        <p:txBody>
          <a:bodyPr/>
          <a:lstStyle>
            <a:lvl1pPr>
              <a:defRPr sz="1050"/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440BC-9B28-4ACE-B7B8-D3C83187B980}" type="datetimeFigureOut">
              <a:rPr lang="fi-FI" smtClean="0"/>
              <a:pPr/>
              <a:t>26.11.2021</a:t>
            </a:fld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935127"/>
            <a:ext cx="2374370" cy="8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40BC-9B28-4ACE-B7B8-D3C83187B980}" type="datetimeFigureOut">
              <a:rPr lang="fi-FI" smtClean="0"/>
              <a:t>26.11.2021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F644-756C-4530-A69F-A71AB7A98F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6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79" r:id="rId7"/>
    <p:sldLayoutId id="2147483673" r:id="rId8"/>
    <p:sldLayoutId id="2147483666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74" r:id="rId19"/>
    <p:sldLayoutId id="2147483675" r:id="rId20"/>
    <p:sldLayoutId id="2147483676" r:id="rId21"/>
    <p:sldLayoutId id="2147483677" r:id="rId22"/>
    <p:sldLayoutId id="214748367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4B1FBD-B831-9141-AAAC-529F4D8E2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516" y="794479"/>
            <a:ext cx="11063382" cy="2158583"/>
          </a:xfrm>
        </p:spPr>
        <p:txBody>
          <a:bodyPr>
            <a:normAutofit/>
          </a:bodyPr>
          <a:lstStyle/>
          <a:p>
            <a:r>
              <a:rPr lang="en-GB" sz="5400"/>
              <a:t>Welcome and opening of the seminar</a:t>
            </a:r>
            <a:endParaRPr lang="fi-FI" sz="5400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45B2E373-5C76-7742-882E-F0852921A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516" y="3435008"/>
            <a:ext cx="7478692" cy="674339"/>
          </a:xfrm>
        </p:spPr>
        <p:txBody>
          <a:bodyPr>
            <a:normAutofit/>
          </a:bodyPr>
          <a:lstStyle/>
          <a:p>
            <a:r>
              <a:rPr lang="fi-FI" sz="2800" dirty="0"/>
              <a:t>Kalle-Antti Suominen, vice-rector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C4387A3A-3419-F04D-B409-CAC927A73D8D}"/>
              </a:ext>
            </a:extLst>
          </p:cNvPr>
          <p:cNvSpPr txBox="1">
            <a:spLocks/>
          </p:cNvSpPr>
          <p:nvPr/>
        </p:nvSpPr>
        <p:spPr>
          <a:xfrm>
            <a:off x="801516" y="5487461"/>
            <a:ext cx="7478692" cy="674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Open Science Autumn Conference 2021</a:t>
            </a:r>
          </a:p>
          <a:p>
            <a:r>
              <a:rPr lang="fi-FI" dirty="0"/>
              <a:t>Nov. 24, 2021</a:t>
            </a:r>
          </a:p>
        </p:txBody>
      </p:sp>
    </p:spTree>
    <p:extLst>
      <p:ext uri="{BB962C8B-B14F-4D97-AF65-F5344CB8AC3E}">
        <p14:creationId xmlns:p14="http://schemas.microsoft.com/office/powerpoint/2010/main" val="112795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07F179F6-42F0-462F-B8FD-361914CCD36F}"/>
              </a:ext>
            </a:extLst>
          </p:cNvPr>
          <p:cNvGrpSpPr/>
          <p:nvPr/>
        </p:nvGrpSpPr>
        <p:grpSpPr>
          <a:xfrm>
            <a:off x="1021456" y="1252199"/>
            <a:ext cx="2490876" cy="4128245"/>
            <a:chOff x="1621063" y="1537009"/>
            <a:chExt cx="2490876" cy="4128245"/>
          </a:xfrm>
        </p:grpSpPr>
        <p:sp>
          <p:nvSpPr>
            <p:cNvPr id="3" name="Sisällön paikkamerkki 2">
              <a:extLst>
                <a:ext uri="{FF2B5EF4-FFF2-40B4-BE49-F238E27FC236}">
                  <a16:creationId xmlns:a16="http://schemas.microsoft.com/office/drawing/2014/main" id="{E89E5782-A04D-484B-9358-604EE5F0AE4E}"/>
                </a:ext>
              </a:extLst>
            </p:cNvPr>
            <p:cNvSpPr txBox="1">
              <a:spLocks/>
            </p:cNvSpPr>
            <p:nvPr/>
          </p:nvSpPr>
          <p:spPr>
            <a:xfrm>
              <a:off x="1621063" y="1846279"/>
              <a:ext cx="2490876" cy="77063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i-FI" sz="10000" b="1" dirty="0"/>
                <a:t>100</a:t>
              </a:r>
            </a:p>
          </p:txBody>
        </p:sp>
        <p:sp>
          <p:nvSpPr>
            <p:cNvPr id="4" name="Sisällön paikkamerkki 2">
              <a:extLst>
                <a:ext uri="{FF2B5EF4-FFF2-40B4-BE49-F238E27FC236}">
                  <a16:creationId xmlns:a16="http://schemas.microsoft.com/office/drawing/2014/main" id="{FB762173-C8CD-4B09-97F9-72D7C56A88D2}"/>
                </a:ext>
              </a:extLst>
            </p:cNvPr>
            <p:cNvSpPr txBox="1">
              <a:spLocks/>
            </p:cNvSpPr>
            <p:nvPr/>
          </p:nvSpPr>
          <p:spPr>
            <a:xfrm>
              <a:off x="1827188" y="3612999"/>
              <a:ext cx="2164729" cy="67002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GB" sz="2400" b="1" dirty="0"/>
                <a:t>Years in 2020</a:t>
              </a:r>
              <a:endParaRPr lang="fi-FI" sz="2400" b="1" dirty="0"/>
            </a:p>
          </p:txBody>
        </p:sp>
        <p:sp>
          <p:nvSpPr>
            <p:cNvPr id="5" name="Sisällön paikkamerkki 2">
              <a:extLst>
                <a:ext uri="{FF2B5EF4-FFF2-40B4-BE49-F238E27FC236}">
                  <a16:creationId xmlns:a16="http://schemas.microsoft.com/office/drawing/2014/main" id="{574061DD-F6E7-43F0-9977-ABD16687301A}"/>
                </a:ext>
              </a:extLst>
            </p:cNvPr>
            <p:cNvSpPr txBox="1">
              <a:spLocks/>
            </p:cNvSpPr>
            <p:nvPr/>
          </p:nvSpPr>
          <p:spPr>
            <a:xfrm>
              <a:off x="1732922" y="4359862"/>
              <a:ext cx="2267158" cy="13053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800" b="1" dirty="0"/>
                <a:t>Founded in 1920 by the initiative of the Finnish people with the support of 22,040 donors.</a:t>
              </a: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1C5F9623-7CBB-4313-A12A-ABD4D7240F2B}"/>
                </a:ext>
              </a:extLst>
            </p:cNvPr>
            <p:cNvSpPr/>
            <p:nvPr/>
          </p:nvSpPr>
          <p:spPr>
            <a:xfrm>
              <a:off x="1724760" y="1537009"/>
              <a:ext cx="2369587" cy="140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CC12178B-0EB0-4ECB-9A5C-CFB7C906CF47}"/>
              </a:ext>
            </a:extLst>
          </p:cNvPr>
          <p:cNvGrpSpPr/>
          <p:nvPr/>
        </p:nvGrpSpPr>
        <p:grpSpPr>
          <a:xfrm>
            <a:off x="4173300" y="1252199"/>
            <a:ext cx="2646186" cy="4578974"/>
            <a:chOff x="4772907" y="1537009"/>
            <a:chExt cx="2646186" cy="4578974"/>
          </a:xfrm>
        </p:grpSpPr>
        <p:grpSp>
          <p:nvGrpSpPr>
            <p:cNvPr id="23" name="Ryhmä 22">
              <a:extLst>
                <a:ext uri="{FF2B5EF4-FFF2-40B4-BE49-F238E27FC236}">
                  <a16:creationId xmlns:a16="http://schemas.microsoft.com/office/drawing/2014/main" id="{6B6AED26-D9EC-4E15-87E0-E481E21D7B8F}"/>
                </a:ext>
              </a:extLst>
            </p:cNvPr>
            <p:cNvGrpSpPr/>
            <p:nvPr/>
          </p:nvGrpSpPr>
          <p:grpSpPr>
            <a:xfrm>
              <a:off x="5069306" y="1846279"/>
              <a:ext cx="1955596" cy="1097007"/>
              <a:chOff x="5167099" y="1912531"/>
              <a:chExt cx="1955596" cy="1097007"/>
            </a:xfrm>
          </p:grpSpPr>
          <p:sp>
            <p:nvSpPr>
              <p:cNvPr id="21" name="Sisällön paikkamerkki 2">
                <a:extLst>
                  <a:ext uri="{FF2B5EF4-FFF2-40B4-BE49-F238E27FC236}">
                    <a16:creationId xmlns:a16="http://schemas.microsoft.com/office/drawing/2014/main" id="{263E7B0E-15F2-4CA1-B30B-78E1A00B9E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7099" y="1912531"/>
                <a:ext cx="1955596" cy="10970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fi-FI" sz="10000" b="1" dirty="0"/>
                  <a:t>1</a:t>
                </a:r>
              </a:p>
            </p:txBody>
          </p:sp>
          <p:sp>
            <p:nvSpPr>
              <p:cNvPr id="22" name="Sisällön paikkamerkki 2">
                <a:extLst>
                  <a:ext uri="{FF2B5EF4-FFF2-40B4-BE49-F238E27FC236}">
                    <a16:creationId xmlns:a16="http://schemas.microsoft.com/office/drawing/2014/main" id="{866256F2-D409-4172-851F-AD31D5D9FE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58860" y="2093299"/>
                <a:ext cx="661705" cy="3627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fi-FI" sz="3600" b="1" dirty="0"/>
                  <a:t>st</a:t>
                </a:r>
              </a:p>
            </p:txBody>
          </p:sp>
        </p:grpSp>
        <p:sp>
          <p:nvSpPr>
            <p:cNvPr id="10" name="Sisällön paikkamerkki 2">
              <a:extLst>
                <a:ext uri="{FF2B5EF4-FFF2-40B4-BE49-F238E27FC236}">
                  <a16:creationId xmlns:a16="http://schemas.microsoft.com/office/drawing/2014/main" id="{4CE7B45A-207A-4D38-898D-2AA72CAD5B8C}"/>
                </a:ext>
              </a:extLst>
            </p:cNvPr>
            <p:cNvSpPr txBox="1">
              <a:spLocks/>
            </p:cNvSpPr>
            <p:nvPr/>
          </p:nvSpPr>
          <p:spPr>
            <a:xfrm>
              <a:off x="4772907" y="3543032"/>
              <a:ext cx="2646186" cy="86973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400" b="1" dirty="0"/>
                <a:t>Finnish-language university</a:t>
              </a:r>
            </a:p>
          </p:txBody>
        </p:sp>
        <p:sp>
          <p:nvSpPr>
            <p:cNvPr id="9" name="Sisällön paikkamerkki 2">
              <a:extLst>
                <a:ext uri="{FF2B5EF4-FFF2-40B4-BE49-F238E27FC236}">
                  <a16:creationId xmlns:a16="http://schemas.microsoft.com/office/drawing/2014/main" id="{85D39136-8C51-41BD-8134-C8DBE55DB7BF}"/>
                </a:ext>
              </a:extLst>
            </p:cNvPr>
            <p:cNvSpPr txBox="1">
              <a:spLocks/>
            </p:cNvSpPr>
            <p:nvPr/>
          </p:nvSpPr>
          <p:spPr>
            <a:xfrm>
              <a:off x="4772907" y="4860570"/>
              <a:ext cx="2507887" cy="12554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/>
                <a:t>“From a free people </a:t>
              </a:r>
              <a:br>
                <a:rPr lang="en-US" sz="2000" b="1" dirty="0"/>
              </a:br>
              <a:r>
                <a:rPr lang="en-US" sz="2000" b="1" dirty="0"/>
                <a:t>to free science”</a:t>
              </a:r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945C8D13-F3B4-470F-81C8-8800D23CF144}"/>
                </a:ext>
              </a:extLst>
            </p:cNvPr>
            <p:cNvSpPr/>
            <p:nvPr/>
          </p:nvSpPr>
          <p:spPr>
            <a:xfrm>
              <a:off x="4911207" y="1537009"/>
              <a:ext cx="2369587" cy="140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62CBC299-0EF8-49BF-B751-F28DC01C0201}"/>
              </a:ext>
            </a:extLst>
          </p:cNvPr>
          <p:cNvGrpSpPr/>
          <p:nvPr/>
        </p:nvGrpSpPr>
        <p:grpSpPr>
          <a:xfrm>
            <a:off x="7454014" y="1252199"/>
            <a:ext cx="2500885" cy="5082660"/>
            <a:chOff x="8053621" y="1537009"/>
            <a:chExt cx="2500885" cy="5082660"/>
          </a:xfrm>
        </p:grpSpPr>
        <p:sp>
          <p:nvSpPr>
            <p:cNvPr id="8" name="Sisällön paikkamerkki 2">
              <a:extLst>
                <a:ext uri="{FF2B5EF4-FFF2-40B4-BE49-F238E27FC236}">
                  <a16:creationId xmlns:a16="http://schemas.microsoft.com/office/drawing/2014/main" id="{27D09667-4804-4AA7-93CF-404CD40C991D}"/>
                </a:ext>
              </a:extLst>
            </p:cNvPr>
            <p:cNvSpPr txBox="1">
              <a:spLocks/>
            </p:cNvSpPr>
            <p:nvPr/>
          </p:nvSpPr>
          <p:spPr>
            <a:xfrm>
              <a:off x="8097654" y="3612999"/>
              <a:ext cx="2456852" cy="118035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/>
                <a:t>Academic heritage in Turku since 1640</a:t>
              </a: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F8C4E818-EC42-45A0-B9D3-F677383E3895}"/>
                </a:ext>
              </a:extLst>
            </p:cNvPr>
            <p:cNvSpPr/>
            <p:nvPr/>
          </p:nvSpPr>
          <p:spPr>
            <a:xfrm>
              <a:off x="8053621" y="5142341"/>
              <a:ext cx="250088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The first university in Finland, the Royal Academy of Turku, </a:t>
              </a:r>
              <a:br>
                <a:rPr lang="en-US" b="1" dirty="0"/>
              </a:br>
              <a:r>
                <a:rPr lang="en-US" b="1" dirty="0"/>
                <a:t>operated in the city </a:t>
              </a:r>
              <a:br>
                <a:rPr lang="en-US" b="1" dirty="0"/>
              </a:br>
              <a:r>
                <a:rPr lang="en-US" b="1" dirty="0"/>
                <a:t>1640–1828.</a:t>
              </a: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38F6456-5F3C-486C-BFBF-3C1656233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794373" y="2200600"/>
              <a:ext cx="1063414" cy="1063414"/>
            </a:xfrm>
            <a:prstGeom prst="rect">
              <a:avLst/>
            </a:prstGeom>
          </p:spPr>
        </p:pic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B6717449-905D-4FB2-8468-D1FCFF8F60CD}"/>
                </a:ext>
              </a:extLst>
            </p:cNvPr>
            <p:cNvSpPr/>
            <p:nvPr/>
          </p:nvSpPr>
          <p:spPr>
            <a:xfrm>
              <a:off x="8141287" y="1537009"/>
              <a:ext cx="2369587" cy="140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4ACDB14A-A497-ED45-8CA4-B2CFFBBF2255}"/>
              </a:ext>
            </a:extLst>
          </p:cNvPr>
          <p:cNvSpPr txBox="1">
            <a:spLocks/>
          </p:cNvSpPr>
          <p:nvPr/>
        </p:nvSpPr>
        <p:spPr>
          <a:xfrm>
            <a:off x="1037221" y="451358"/>
            <a:ext cx="10145029" cy="6352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/>
              <a:t>University of Turku</a:t>
            </a:r>
          </a:p>
        </p:txBody>
      </p:sp>
    </p:spTree>
    <p:extLst>
      <p:ext uri="{BB962C8B-B14F-4D97-AF65-F5344CB8AC3E}">
        <p14:creationId xmlns:p14="http://schemas.microsoft.com/office/powerpoint/2010/main" val="7022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C3A82-A5FA-D84F-9C88-DEC7B9756904}"/>
              </a:ext>
            </a:extLst>
          </p:cNvPr>
          <p:cNvSpPr txBox="1"/>
          <p:nvPr/>
        </p:nvSpPr>
        <p:spPr>
          <a:xfrm>
            <a:off x="1232094" y="2508868"/>
            <a:ext cx="9905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/>
              <a:t>Without openness we can not have free science! </a:t>
            </a:r>
          </a:p>
        </p:txBody>
      </p:sp>
    </p:spTree>
    <p:extLst>
      <p:ext uri="{BB962C8B-B14F-4D97-AF65-F5344CB8AC3E}">
        <p14:creationId xmlns:p14="http://schemas.microsoft.com/office/powerpoint/2010/main" val="269828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DED1-E2E8-8144-914E-3CE8B9A1FA64}"/>
              </a:ext>
            </a:extLst>
          </p:cNvPr>
          <p:cNvSpPr txBox="1">
            <a:spLocks/>
          </p:cNvSpPr>
          <p:nvPr/>
        </p:nvSpPr>
        <p:spPr>
          <a:xfrm>
            <a:off x="722428" y="316447"/>
            <a:ext cx="10145029" cy="63527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/>
              <a:t>Open Science – a topic with many branches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C3A82-A5FA-D84F-9C88-DEC7B9756904}"/>
              </a:ext>
            </a:extLst>
          </p:cNvPr>
          <p:cNvSpPr txBox="1"/>
          <p:nvPr/>
        </p:nvSpPr>
        <p:spPr>
          <a:xfrm>
            <a:off x="722429" y="1144762"/>
            <a:ext cx="55513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Open science follows closely </a:t>
            </a:r>
            <a:r>
              <a:rPr lang="en-GB" sz="2000" b="1"/>
              <a:t>the research process</a:t>
            </a:r>
            <a:r>
              <a:rPr lang="en-GB" sz="2000"/>
              <a:t> starting with prerequisities and implementation, then dissemination and finally the multifaceted impact (including reuse of the research output e.g. for other research purposes or for innovation).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Parallel to that we have the </a:t>
            </a:r>
            <a:r>
              <a:rPr lang="en-GB" sz="2000" b="1"/>
              <a:t>tools for opening the various parts of the research path, </a:t>
            </a:r>
            <a:r>
              <a:rPr lang="en-GB" sz="2000"/>
              <a:t>services to support the activities, guiding policies, and finally the opening of research-based education.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Research and researcher assessment, ethical principles, GDPR, intellectual property rights etc.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D761FD5-DBE6-EF46-B30A-E43F2BE30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97" y="1052018"/>
            <a:ext cx="4430427" cy="50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8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DED1-E2E8-8144-914E-3CE8B9A1FA64}"/>
              </a:ext>
            </a:extLst>
          </p:cNvPr>
          <p:cNvSpPr txBox="1">
            <a:spLocks/>
          </p:cNvSpPr>
          <p:nvPr/>
        </p:nvSpPr>
        <p:spPr>
          <a:xfrm>
            <a:off x="722428" y="316447"/>
            <a:ext cx="10145029" cy="6352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/>
              <a:t>Infrastructure – our specific theme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C3A82-A5FA-D84F-9C88-DEC7B9756904}"/>
              </a:ext>
            </a:extLst>
          </p:cNvPr>
          <p:cNvSpPr txBox="1"/>
          <p:nvPr/>
        </p:nvSpPr>
        <p:spPr>
          <a:xfrm>
            <a:off x="722429" y="1144762"/>
            <a:ext cx="5551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The infrastructure and tools needed for introducing openness to the different stages of the research path.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The open access to the infrastructure needed for performing the research itself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/>
              <a:t>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/>
              <a:t>Data collections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/>
          </a:p>
        </p:txBody>
      </p:sp>
      <p:pic>
        <p:nvPicPr>
          <p:cNvPr id="5" name="Picture 4" descr="A lighthouse on a hill&#10;&#10;Description automatically generated with low confidence">
            <a:extLst>
              <a:ext uri="{FF2B5EF4-FFF2-40B4-BE49-F238E27FC236}">
                <a16:creationId xmlns:a16="http://schemas.microsoft.com/office/drawing/2014/main" id="{B8993CC4-E39C-2049-9EBF-8354D9B15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84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02C03B-0F71-0A45-AA43-1CF4FADE5976}"/>
              </a:ext>
            </a:extLst>
          </p:cNvPr>
          <p:cNvSpPr txBox="1">
            <a:spLocks/>
          </p:cNvSpPr>
          <p:nvPr/>
        </p:nvSpPr>
        <p:spPr>
          <a:xfrm>
            <a:off x="874828" y="468847"/>
            <a:ext cx="10145029" cy="6352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chemeClr val="bg1"/>
                </a:solidFill>
              </a:rPr>
              <a:t>Infrastructure – our specific theme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A19CB-B834-254A-A5FF-7422C3EB4839}"/>
              </a:ext>
            </a:extLst>
          </p:cNvPr>
          <p:cNvSpPr txBox="1"/>
          <p:nvPr/>
        </p:nvSpPr>
        <p:spPr>
          <a:xfrm>
            <a:off x="874829" y="1297162"/>
            <a:ext cx="55513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The infrastructure and tools </a:t>
            </a:r>
            <a:r>
              <a:rPr lang="en-GB" sz="2400" b="1">
                <a:solidFill>
                  <a:schemeClr val="bg1"/>
                </a:solidFill>
              </a:rPr>
              <a:t>needed to support openness</a:t>
            </a:r>
            <a:r>
              <a:rPr lang="en-GB" sz="2400">
                <a:solidFill>
                  <a:schemeClr val="bg1"/>
                </a:solidFill>
              </a:rPr>
              <a:t> to the different stages of the research path.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bg1"/>
                </a:solidFill>
              </a:rPr>
              <a:t>Open access to the research infrastructure</a:t>
            </a:r>
            <a:r>
              <a:rPr lang="en-GB" sz="2400">
                <a:solidFill>
                  <a:schemeClr val="bg1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Equipment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Data collections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2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00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U-201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C8D2"/>
      </a:accent1>
      <a:accent2>
        <a:srgbClr val="9063CD"/>
      </a:accent2>
      <a:accent3>
        <a:srgbClr val="ADCB00"/>
      </a:accent3>
      <a:accent4>
        <a:srgbClr val="F8485E"/>
      </a:accent4>
      <a:accent5>
        <a:srgbClr val="868686"/>
      </a:accent5>
      <a:accent6>
        <a:srgbClr val="D9D9D9"/>
      </a:accent6>
      <a:hlink>
        <a:srgbClr val="9063CD"/>
      </a:hlink>
      <a:folHlink>
        <a:srgbClr val="9063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407D4FD17612942B689264A64C80E05" ma:contentTypeVersion="1" ma:contentTypeDescription="Luo uusi asiakirja." ma:contentTypeScope="" ma:versionID="0480f80a69f636fdb437def8970b05b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d992add4e3bc107ac41e75fb37a5a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279BB5-4AFF-46DF-8449-888BC8E5C3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D425F4-6F88-4EF6-B6D4-CBA8937CC1B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DF4772-F6E9-4CDC-A377-AA1F66B5AA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256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Welcome and opening of the seminar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Turku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UTU PowerPoint template 2018</dc:title>
  <dc:creator>Laura Niemi</dc:creator>
  <cp:lastModifiedBy>Laura Niemi</cp:lastModifiedBy>
  <cp:revision>80</cp:revision>
  <dcterms:created xsi:type="dcterms:W3CDTF">2018-08-30T06:12:36Z</dcterms:created>
  <dcterms:modified xsi:type="dcterms:W3CDTF">2021-11-26T13:10:39Z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0x010100A407D4FD17612942B689264A64C80E05</vt:lpwstr>
  </property>
</Properties>
</file>