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5C2F5DB-3F30-46C0-89CD-4DB31BD92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2000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10455E8-EFE3-4F58-91E5-1FF2E403D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7049"/>
            <a:ext cx="10515600" cy="446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CE3893C-E7AE-43FE-B2E1-E11AFB741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5B1A1-9BB8-425D-9EE4-AAF7FA3FD375}" type="datetime1">
              <a:rPr lang="fi-FI" smtClean="0"/>
              <a:t>26.11.2021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888D37E-91C2-4FEF-91D3-38A77C715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902A-404F-4F89-8B01-08BA65DEE2A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95962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A127ED-35F7-4FFD-B086-3F4B23A06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2000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9D9B13-E7BE-4CC3-9D48-3AE3FD5090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35087"/>
            <a:ext cx="5181600" cy="44751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6E0C411-A2DE-400E-B9EA-44CD04ADC7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35087"/>
            <a:ext cx="5181600" cy="44751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0A7FB55-6781-4624-9F85-8041DE0E9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20734-956E-4F05-BEFC-BBEA7C0F09BF}" type="datetime1">
              <a:rPr lang="fi-FI" smtClean="0"/>
              <a:t>26.11.2021</a:t>
            </a:fld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F1BDF48-A646-443C-B39F-95E71A558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902A-404F-4F89-8B01-08BA65DEE2A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2618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D888E7-29F5-4A57-B649-23546C8F6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71926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50522E8-B8A7-497C-A907-528A4C1CF3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648074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60FB96D-74E0-46A1-825B-AA3B32F2D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1C54-10C1-4004-A006-31185E968673}" type="datetime1">
              <a:rPr lang="fi-FI" smtClean="0"/>
              <a:t>26.11.2021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E8A1BA5-B0DC-4BF3-BC4D-0DF159031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902A-404F-4F89-8B01-08BA65DEE2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314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127C20-7FF7-4B68-9DD4-86D6C23FD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EA96C27-18C9-47F6-AB4C-87CA20347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7C53-814F-48F1-80E7-567F35F4555A}" type="datetime1">
              <a:rPr lang="fi-FI" smtClean="0"/>
              <a:t>26.11.2021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D131168-399E-4166-8A97-6C1D2E26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902A-404F-4F89-8B01-08BA65DEE2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2059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CDB6964-5B86-40DF-B4C9-4F4F13FF6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2DA37-452C-472F-AF20-8DDB60F21BB3}" type="datetime1">
              <a:rPr lang="fi-FI" smtClean="0"/>
              <a:t>26.11.2021</a:t>
            </a:fld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5BB97AF-C9F6-451D-86E7-55B0211D9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902A-404F-4F89-8B01-08BA65DEE2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7105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BD47C1-613E-41CC-9EDF-5BB9CEA81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291537" cy="1476000"/>
          </a:xfrm>
        </p:spPr>
        <p:txBody>
          <a:bodyPr anchor="b">
            <a:normAutofit/>
          </a:bodyPr>
          <a:lstStyle>
            <a:lvl1pPr algn="l">
              <a:defRPr sz="28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9458C43-8C43-4095-812C-6E8636124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899" y="0"/>
            <a:ext cx="7686101" cy="6858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5338F1A-7F08-4908-972A-639DA328E7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41498"/>
            <a:ext cx="3291537" cy="37800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8EB1179-175D-4B01-9530-544882DD7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39DB5-0CB7-49DE-A0D0-F73C385E789A}" type="datetime1">
              <a:rPr lang="fi-FI" smtClean="0"/>
              <a:t>26.11.2021</a:t>
            </a:fld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DB2F493-BA1E-4EF6-A6EE-9A2A9AA2D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902A-404F-4F89-8B01-08BA65DEE2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6941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5.sv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creativecommons.org/licenses/by/4.0/deed.fi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B9AEE0-59C1-44C3-A0A2-FB432BD8F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79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E71EA3D-1137-4E12-B9D7-A6A72B3AB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37049"/>
            <a:ext cx="10515600" cy="44922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40FAECC-BF88-4BEA-89F0-0D9E48DB16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24400" y="63052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656D5-D59F-4FB5-9D11-2F53718D620B}" type="datetime1">
              <a:rPr lang="fi-FI" smtClean="0"/>
              <a:t>26.11.2021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D2B8574-D40C-41AF-8DA4-24F7F3A0E5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15250" y="63052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9902A-404F-4F89-8B01-08BA65DEE2AB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Picture 7" descr="Kansalliskirjaston logo"/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97" y="6023477"/>
            <a:ext cx="952762" cy="684000"/>
          </a:xfrm>
          <a:prstGeom prst="rect">
            <a:avLst/>
          </a:prstGeom>
        </p:spPr>
      </p:pic>
      <p:grpSp>
        <p:nvGrpSpPr>
          <p:cNvPr id="13" name="Ryhmä 12" descr="Creative Commons - attribution">
            <a:extLst>
              <a:ext uri="{FF2B5EF4-FFF2-40B4-BE49-F238E27FC236}">
                <a16:creationId xmlns:a16="http://schemas.microsoft.com/office/drawing/2014/main" id="{AAC9D06D-9720-41DD-A7E3-158CCF88B65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028676" y="6364377"/>
            <a:ext cx="650248" cy="306000"/>
            <a:chOff x="10972800" y="6250277"/>
            <a:chExt cx="764999" cy="360000"/>
          </a:xfrm>
        </p:grpSpPr>
        <p:pic>
          <p:nvPicPr>
            <p:cNvPr id="7" name="Kuva 6">
              <a:hlinkClick r:id="rId9"/>
              <a:extLst>
                <a:ext uri="{FF2B5EF4-FFF2-40B4-BE49-F238E27FC236}">
                  <a16:creationId xmlns:a16="http://schemas.microsoft.com/office/drawing/2014/main" id="{EA353447-0114-483E-B67B-A9C76B60E68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0972800" y="6250278"/>
              <a:ext cx="359999" cy="359999"/>
            </a:xfrm>
            <a:prstGeom prst="rect">
              <a:avLst/>
            </a:prstGeom>
          </p:spPr>
        </p:pic>
        <p:pic>
          <p:nvPicPr>
            <p:cNvPr id="10" name="Kuva 9">
              <a:extLst>
                <a:ext uri="{FF2B5EF4-FFF2-40B4-BE49-F238E27FC236}">
                  <a16:creationId xmlns:a16="http://schemas.microsoft.com/office/drawing/2014/main" id="{79D19F79-760F-4154-AA1C-DD8D5DB824A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rcRect/>
            <a:stretch/>
          </p:blipFill>
          <p:spPr>
            <a:xfrm>
              <a:off x="11377799" y="6250277"/>
              <a:ext cx="360000" cy="36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77892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unesco.org/science-sustainable-future/open-science/recommendation" TargetMode="External"/><Relationship Id="rId2" Type="http://schemas.openxmlformats.org/officeDocument/2006/relationships/hyperlink" Target="https://eua.eu/resources/publications/986:the-new-university-open-access-checklist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hyperlink" Target="http://openscholarlyinfrastructure.org/" TargetMode="External"/><Relationship Id="rId4" Type="http://schemas.openxmlformats.org/officeDocument/2006/relationships/hyperlink" Target="https://scoss.org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1AB67D-D500-4229-B5D0-ECDAA738D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FinELib ja OA-infrat 1/2</a:t>
            </a:r>
          </a:p>
        </p:txBody>
      </p:sp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E091FB0E-88EF-4DAD-B82B-4E4D5528DFB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173819"/>
          <a:ext cx="1039383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8766">
                  <a:extLst>
                    <a:ext uri="{9D8B030D-6E8A-4147-A177-3AD203B41FA5}">
                      <a16:colId xmlns:a16="http://schemas.microsoft.com/office/drawing/2014/main" val="3569088526"/>
                    </a:ext>
                  </a:extLst>
                </a:gridCol>
                <a:gridCol w="2078766">
                  <a:extLst>
                    <a:ext uri="{9D8B030D-6E8A-4147-A177-3AD203B41FA5}">
                      <a16:colId xmlns:a16="http://schemas.microsoft.com/office/drawing/2014/main" val="1418423847"/>
                    </a:ext>
                  </a:extLst>
                </a:gridCol>
                <a:gridCol w="2078766">
                  <a:extLst>
                    <a:ext uri="{9D8B030D-6E8A-4147-A177-3AD203B41FA5}">
                      <a16:colId xmlns:a16="http://schemas.microsoft.com/office/drawing/2014/main" val="1126615660"/>
                    </a:ext>
                  </a:extLst>
                </a:gridCol>
                <a:gridCol w="2078766">
                  <a:extLst>
                    <a:ext uri="{9D8B030D-6E8A-4147-A177-3AD203B41FA5}">
                      <a16:colId xmlns:a16="http://schemas.microsoft.com/office/drawing/2014/main" val="955842708"/>
                    </a:ext>
                  </a:extLst>
                </a:gridCol>
                <a:gridCol w="2078766">
                  <a:extLst>
                    <a:ext uri="{9D8B030D-6E8A-4147-A177-3AD203B41FA5}">
                      <a16:colId xmlns:a16="http://schemas.microsoft.com/office/drawing/2014/main" val="2543848882"/>
                    </a:ext>
                  </a:extLst>
                </a:gridCol>
              </a:tblGrid>
              <a:tr h="499036">
                <a:tc>
                  <a:txBody>
                    <a:bodyPr/>
                    <a:lstStyle/>
                    <a:p>
                      <a:pPr algn="ctr"/>
                      <a:r>
                        <a:rPr lang="fi-FI" sz="2800" dirty="0"/>
                        <a:t>Mitä?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800" dirty="0"/>
                        <a:t>Miksi?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800" dirty="0"/>
                        <a:t>Haasteet?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800" dirty="0"/>
                        <a:t>Miten?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800" dirty="0"/>
                        <a:t>Linkkejä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21304"/>
                  </a:ext>
                </a:extLst>
              </a:tr>
              <a:tr h="405099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dirty="0"/>
                        <a:t>Tärkeiden/kriittisten ei-kaupallisten OA-infrojen rahoittaminen konsortiona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dirty="0"/>
                        <a:t>SHERPA/</a:t>
                      </a:r>
                      <a:r>
                        <a:rPr lang="fi-FI" dirty="0" err="1"/>
                        <a:t>RoMEO</a:t>
                      </a:r>
                      <a:r>
                        <a:rPr lang="fi-FI" dirty="0"/>
                        <a:t>, DOAJ, jne.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dirty="0"/>
                        <a:t>Kestävä rahoitus</a:t>
                      </a:r>
                    </a:p>
                    <a:p>
                      <a:endParaRPr lang="fi-F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/>
                        <a:t>OA-infrojen kehittäminen ja niiden pysyminen akateemisen yhteisön kontrollissa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/>
                        <a:t>Mahdollisuus vaikuttaa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 err="1"/>
                        <a:t>Bibliodiversiteetin</a:t>
                      </a:r>
                      <a:r>
                        <a:rPr lang="fi-FI" dirty="0"/>
                        <a:t> vahvistaminen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b="1" dirty="0"/>
                        <a:t>Pienet maksut, iso vaikutus</a:t>
                      </a:r>
                    </a:p>
                    <a:p>
                      <a:endParaRPr lang="fi-F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/>
                        <a:t>Ajattelutavan muutos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/>
                        <a:t>Prosessit ja järjestelmät osin ”vanhassa” ajassa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/>
                        <a:t>Selvittelyyn, neuvotteluihin, hallinnointiin jne. kuluu aikaa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/>
                        <a:t>Learning </a:t>
                      </a:r>
                      <a:r>
                        <a:rPr lang="fi-FI" dirty="0" err="1"/>
                        <a:t>by</a:t>
                      </a:r>
                      <a:r>
                        <a:rPr lang="fi-FI" dirty="0"/>
                        <a:t> </a:t>
                      </a:r>
                      <a:r>
                        <a:rPr lang="fi-FI"/>
                        <a:t>doing</a:t>
                      </a:r>
                      <a:endParaRPr lang="fi-FI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/>
                        <a:t>Arviointi ja priorisointi?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i-F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/>
                        <a:t>SCOSS (</a:t>
                      </a:r>
                      <a:r>
                        <a:rPr lang="fi-FI" dirty="0" err="1"/>
                        <a:t>The</a:t>
                      </a:r>
                      <a:r>
                        <a:rPr lang="fi-FI" dirty="0"/>
                        <a:t> Global </a:t>
                      </a:r>
                      <a:r>
                        <a:rPr lang="fi-FI" dirty="0" err="1"/>
                        <a:t>Sustainability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Coalition</a:t>
                      </a:r>
                      <a:r>
                        <a:rPr lang="fi-FI" dirty="0"/>
                        <a:t> for Open Science Services)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/>
                        <a:t>Kustannustenjakomalli ei-kaupallisten OA-infrojen tukemiseksi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/>
                        <a:t>8 OA-infraa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/>
                        <a:t>283 rahoittajaa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EUA’s New University Open Access Checklist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UNESCO Recommendation on Open Science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SCOSS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POSI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(Principles of Open Scholarly Infrastructure)</a:t>
                      </a:r>
                      <a:endParaRPr lang="fi-FI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1044424"/>
                  </a:ext>
                </a:extLst>
              </a:tr>
            </a:tbl>
          </a:graphicData>
        </a:graphic>
      </p:graphicFrame>
      <p:pic>
        <p:nvPicPr>
          <p:cNvPr id="5" name="Kuva 4" descr="FinELib logo">
            <a:extLst>
              <a:ext uri="{FF2B5EF4-FFF2-40B4-BE49-F238E27FC236}">
                <a16:creationId xmlns:a16="http://schemas.microsoft.com/office/drawing/2014/main" id="{DFF0F9A8-A594-40B9-8E9F-6781175256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347" y="6071852"/>
            <a:ext cx="1809750" cy="542925"/>
          </a:xfrm>
          <a:prstGeom prst="rect">
            <a:avLst/>
          </a:prstGeom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84480369-CDF4-4627-A7F4-85C44EF17C8F}"/>
              </a:ext>
            </a:extLst>
          </p:cNvPr>
          <p:cNvSpPr txBox="1"/>
          <p:nvPr/>
        </p:nvSpPr>
        <p:spPr>
          <a:xfrm>
            <a:off x="7332164" y="5846544"/>
            <a:ext cx="2322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Timo Vilén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timo.vilen@helsinki.fi</a:t>
            </a:r>
          </a:p>
        </p:txBody>
      </p:sp>
    </p:spTree>
    <p:extLst>
      <p:ext uri="{BB962C8B-B14F-4D97-AF65-F5344CB8AC3E}">
        <p14:creationId xmlns:p14="http://schemas.microsoft.com/office/powerpoint/2010/main" val="1539719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1189A5-27E3-4E57-BE5C-D5FD14FA7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FinELib ja OA-infrat 2/2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6A90021-30FE-4E2B-8E7C-DEA0A28268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35087"/>
            <a:ext cx="4720119" cy="4475163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Suomalaisia tukijaorganisaatioita: 16</a:t>
            </a:r>
          </a:p>
          <a:p>
            <a:r>
              <a:rPr lang="fi-FI" dirty="0"/>
              <a:t>Tuettuja OA-infroja: 6</a:t>
            </a:r>
          </a:p>
          <a:p>
            <a:r>
              <a:rPr lang="fi-FI" dirty="0"/>
              <a:t>Tukisummat: 1000-3000€ /v/org.</a:t>
            </a:r>
          </a:p>
          <a:p>
            <a:r>
              <a:rPr lang="fi-FI" dirty="0"/>
              <a:t>Sitoudutaan 3 vuodeksi</a:t>
            </a:r>
          </a:p>
          <a:p>
            <a:r>
              <a:rPr lang="fi-FI" dirty="0"/>
              <a:t>Uusina tukikohteina alkuvuodesta 2022: </a:t>
            </a:r>
            <a:r>
              <a:rPr lang="fi-FI" dirty="0" err="1"/>
              <a:t>arXiv</a:t>
            </a:r>
            <a:r>
              <a:rPr lang="fi-FI" dirty="0"/>
              <a:t> ja </a:t>
            </a:r>
            <a:r>
              <a:rPr lang="fi-FI" dirty="0" err="1"/>
              <a:t>DSpace</a:t>
            </a:r>
            <a:endParaRPr lang="fi-FI" dirty="0"/>
          </a:p>
          <a:p>
            <a:r>
              <a:rPr lang="fi-FI" dirty="0"/>
              <a:t>Kriteerit OA-infrojen tukemiselle?</a:t>
            </a:r>
          </a:p>
          <a:p>
            <a:endParaRPr lang="fi-FI" dirty="0"/>
          </a:p>
          <a:p>
            <a:endParaRPr lang="fi-FI" dirty="0"/>
          </a:p>
        </p:txBody>
      </p:sp>
      <p:pic>
        <p:nvPicPr>
          <p:cNvPr id="5" name="Picture 2" descr="Directory of Open Access Journals logo">
            <a:extLst>
              <a:ext uri="{FF2B5EF4-FFF2-40B4-BE49-F238E27FC236}">
                <a16:creationId xmlns:a16="http://schemas.microsoft.com/office/drawing/2014/main" id="{76DAAD8B-750E-44D8-94B1-510473AB624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04405" y="1429919"/>
            <a:ext cx="2463550" cy="12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SHERPA/RoMEO logo">
            <a:extLst>
              <a:ext uri="{FF2B5EF4-FFF2-40B4-BE49-F238E27FC236}">
                <a16:creationId xmlns:a16="http://schemas.microsoft.com/office/drawing/2014/main" id="{BAFD38B6-0FAF-4073-8DC0-F51DAA3EA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7468" y="1359970"/>
            <a:ext cx="1531706" cy="1531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Directory of Open Access Books logo">
            <a:extLst>
              <a:ext uri="{FF2B5EF4-FFF2-40B4-BE49-F238E27FC236}">
                <a16:creationId xmlns:a16="http://schemas.microsoft.com/office/drawing/2014/main" id="{B6D8E27B-9962-4F9F-91F5-C00368CB2D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405" y="2748547"/>
            <a:ext cx="2463550" cy="12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Sisällön paikkamerkki 7" descr="OAPEN logo">
            <a:extLst>
              <a:ext uri="{FF2B5EF4-FFF2-40B4-BE49-F238E27FC236}">
                <a16:creationId xmlns:a16="http://schemas.microsoft.com/office/drawing/2014/main" id="{D76F0305-5CCC-428A-9D1C-178CBC65FCF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2496" y="2586758"/>
            <a:ext cx="2122790" cy="1294902"/>
          </a:xfrm>
          <a:prstGeom prst="rect">
            <a:avLst/>
          </a:prstGeom>
        </p:spPr>
      </p:pic>
      <p:pic>
        <p:nvPicPr>
          <p:cNvPr id="9" name="Kuva 8" descr="Public Knowledge Project logo">
            <a:extLst>
              <a:ext uri="{FF2B5EF4-FFF2-40B4-BE49-F238E27FC236}">
                <a16:creationId xmlns:a16="http://schemas.microsoft.com/office/drawing/2014/main" id="{6696807D-E8A6-4754-B1D4-3EB8C769E34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4405" y="3881660"/>
            <a:ext cx="1546421" cy="1546421"/>
          </a:xfrm>
          <a:prstGeom prst="rect">
            <a:avLst/>
          </a:prstGeom>
        </p:spPr>
      </p:pic>
      <p:pic>
        <p:nvPicPr>
          <p:cNvPr id="10" name="Kuva 9" descr="OpenCitations logo">
            <a:extLst>
              <a:ext uri="{FF2B5EF4-FFF2-40B4-BE49-F238E27FC236}">
                <a16:creationId xmlns:a16="http://schemas.microsoft.com/office/drawing/2014/main" id="{6551FCBE-E9B1-462C-83B3-0C09E959CB9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964" y="4118464"/>
            <a:ext cx="1546421" cy="1268065"/>
          </a:xfrm>
          <a:prstGeom prst="rect">
            <a:avLst/>
          </a:prstGeom>
        </p:spPr>
      </p:pic>
      <p:pic>
        <p:nvPicPr>
          <p:cNvPr id="12" name="Kuva 11" descr="FinELib logo">
            <a:extLst>
              <a:ext uri="{FF2B5EF4-FFF2-40B4-BE49-F238E27FC236}">
                <a16:creationId xmlns:a16="http://schemas.microsoft.com/office/drawing/2014/main" id="{A9034492-D823-49E5-B684-A85BB8C456C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859" y="6000928"/>
            <a:ext cx="1809750" cy="542925"/>
          </a:xfrm>
          <a:prstGeom prst="rect">
            <a:avLst/>
          </a:prstGeom>
        </p:spPr>
      </p:pic>
      <p:sp>
        <p:nvSpPr>
          <p:cNvPr id="13" name="Tekstiruutu 12">
            <a:extLst>
              <a:ext uri="{FF2B5EF4-FFF2-40B4-BE49-F238E27FC236}">
                <a16:creationId xmlns:a16="http://schemas.microsoft.com/office/drawing/2014/main" id="{E30DB42E-CAC5-44FE-894F-5853BB4BDEBC}"/>
              </a:ext>
            </a:extLst>
          </p:cNvPr>
          <p:cNvSpPr txBox="1"/>
          <p:nvPr/>
        </p:nvSpPr>
        <p:spPr>
          <a:xfrm>
            <a:off x="8544964" y="5846544"/>
            <a:ext cx="2350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Timo Vilén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timo.vilen@helsinki.fi</a:t>
            </a:r>
          </a:p>
        </p:txBody>
      </p:sp>
      <p:pic>
        <p:nvPicPr>
          <p:cNvPr id="3074" name="Picture 2" descr="SCOSS – The Global Sustainability Coalition for Open Science Services – logo">
            <a:extLst>
              <a:ext uri="{FF2B5EF4-FFF2-40B4-BE49-F238E27FC236}">
                <a16:creationId xmlns:a16="http://schemas.microsoft.com/office/drawing/2014/main" id="{9FD71054-FF31-46D0-9B7E-4EE834C40C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411" y="5833528"/>
            <a:ext cx="1809750" cy="815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567659"/>
      </p:ext>
    </p:extLst>
  </p:cSld>
  <p:clrMapOvr>
    <a:masterClrMapping/>
  </p:clrMapOvr>
</p:sld>
</file>

<file path=ppt/theme/theme1.xml><?xml version="1.0" encoding="utf-8"?>
<a:theme xmlns:a="http://schemas.openxmlformats.org/drawingml/2006/main" name="Sisältödiat">
  <a:themeElements>
    <a:clrScheme name="KK 2021">
      <a:dk1>
        <a:sysClr val="windowText" lastClr="000000"/>
      </a:dk1>
      <a:lt1>
        <a:sysClr val="window" lastClr="FFFFFF"/>
      </a:lt1>
      <a:dk2>
        <a:srgbClr val="002855"/>
      </a:dk2>
      <a:lt2>
        <a:srgbClr val="E7E6E6"/>
      </a:lt2>
      <a:accent1>
        <a:srgbClr val="002855"/>
      </a:accent1>
      <a:accent2>
        <a:srgbClr val="957E55"/>
      </a:accent2>
      <a:accent3>
        <a:srgbClr val="9A3324"/>
      </a:accent3>
      <a:accent4>
        <a:srgbClr val="7C878E"/>
      </a:accent4>
      <a:accent5>
        <a:srgbClr val="4298BF"/>
      </a:accent5>
      <a:accent6>
        <a:srgbClr val="FBD872"/>
      </a:accent6>
      <a:hlink>
        <a:srgbClr val="0563C1"/>
      </a:hlink>
      <a:folHlink>
        <a:srgbClr val="954F72"/>
      </a:folHlink>
    </a:clrScheme>
    <a:fontScheme name="KK Segoe UI">
      <a:majorFont>
        <a:latin typeface="Segoe UI Semibold"/>
        <a:ea typeface=""/>
        <a:cs typeface="Segoe UI"/>
      </a:majorFont>
      <a:minorFont>
        <a:latin typeface="Segoe UI"/>
        <a:ea typeface=""/>
        <a:cs typeface="Segoe U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K 2021" id="{EE57D151-A765-455E-A700-0F3FB1E919AE}" vid="{72D4B140-9DFE-4193-90CA-424EE830DF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Laajakuva</PresentationFormat>
  <Paragraphs>37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Segoe UI</vt:lpstr>
      <vt:lpstr>Segoe UI Semibold</vt:lpstr>
      <vt:lpstr>Wingdings</vt:lpstr>
      <vt:lpstr>Sisältödiat</vt:lpstr>
      <vt:lpstr>FinELib ja OA-infrat 1/2</vt:lpstr>
      <vt:lpstr>FinELib ja OA-infrat 2/2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FinELib ja OA-infrat 1/2</dc:title>
  <dc:creator>Ilmari Jauhiainen</dc:creator>
  <cp:lastModifiedBy>Ilmari Jauhiainen</cp:lastModifiedBy>
  <cp:revision>1</cp:revision>
  <dcterms:created xsi:type="dcterms:W3CDTF">2021-11-26T11:37:26Z</dcterms:created>
  <dcterms:modified xsi:type="dcterms:W3CDTF">2021-11-26T11:37:45Z</dcterms:modified>
</cp:coreProperties>
</file>