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3" r:id="rId2"/>
    <p:sldId id="334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28BD-6155-42FD-8B0F-F176E36B8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784F3-F616-4D0C-B4C0-4FAFD48B3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C9B05-6153-491B-8A46-7DE35A50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B92B-7693-49B4-8849-8D7268021A98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80420-2601-444F-8A7F-2D4EB8381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F0B44-0439-4BC6-9545-55D7EC3D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19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5D32-8655-4A24-85E9-2636E3F9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82FE5-8087-4B4D-8529-43254D06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F6DEA-3633-4F3D-80FC-356569BDD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50E1-02DE-484E-98B9-04E3BBD776CB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26084-2DAB-4DD9-A8DC-4750C343E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E8034-2335-4239-ABE3-5B57ED1D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52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16D6F-0222-4063-9C44-55DBAEFCA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E9F6A-55D7-4F1B-9640-C645116F2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57FAA-D3E6-40CA-8B08-B4FC8155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A670-B890-4E69-9DC6-77E67478619E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06253-086C-4B45-ACDF-E33694F1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BB8AC-2D7D-45EF-8841-D0B25CBD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6FA9-05A9-45AB-9576-AB878A09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6FAA3-D702-4BEE-BF1B-92C65CE64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9F8DA-66EF-4171-8018-2D86B9FC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0FD-FC07-4C1F-B5E2-46A990F4F289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7F886-7711-4D4F-89E9-5D89D2D5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62AA3-CC68-4E7B-ADF3-499FB225A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11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9DEA-E675-400A-9C82-53CF0FF9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0D6E9-3982-4EC1-BEA9-B71ABF5E0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43A15-AE43-47B8-A7F8-AF422E90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573B-45E3-4923-B851-43A691B6CCB6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1F2F-BCD2-4AEF-A680-071D04FB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5055F-9FB7-477E-93FD-1D1849E7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74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06B5-170A-4C9B-BFFE-CC225DE24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9EAC2-9009-4C81-9D25-65127FF3F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ABF9D-31F2-4803-ACB0-8A06C7FDD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1FB0B-246B-4196-89AE-A5896C44E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B8DE-E421-4FD3-A523-5EA187B87C05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70712-4D7C-414C-81B4-148A0B3A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16BC5-39F6-4231-A0BF-DD7B7D4D3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74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2D52-7D70-461E-9A4D-32F6CAB0B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375F9-9364-4F58-AB78-8962BE040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50725-6B96-4E18-B943-FE7ABA0D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3E846-24CD-48F3-A2E4-AB7279697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9047B-051B-4865-9A87-1D3EA5164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06F9CD-56B9-4915-9510-AB863E46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C35E-2B1F-465D-9A42-F72D83EE73E5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9081B7-353E-495C-A8C5-7C686370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A15379-4371-4B95-8D81-2D278BDF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928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7507-635D-4CCF-B340-80BE2626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A26C0-CF92-4010-B8CB-E45A4115D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58B7-1665-4946-87AE-7658AC6B0AA8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306BA-F83F-4A31-B0C8-D2E93DC1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61C57-939C-42F6-842B-233B310B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96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2DB41-A2E7-494B-8DE2-2762C239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07BA-9EBD-430D-9C2F-1719E1AB2557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A38C3-9493-48CA-9533-FF03BB5D1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0B8FE-E9E3-41BC-B7DC-9610C2BC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7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982E-390D-4DBA-8FA6-76423247A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F184-B92D-43DF-AEF9-BAFFDF0A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C62AE-A9B4-47F0-A38F-9210E437D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B6AA5-DC10-430B-825B-E3D900C6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61F0-6D9B-492E-95F9-BEBE2B760744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98033-1B75-4149-907A-705B99AA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D5238-EED0-4BB0-A324-E7EB01B22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490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A75D8-61BD-48F7-B254-A01F019DC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DDDC0-5722-45FC-A523-6E838703F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23D1E-6B1D-41F4-AF98-DC8B6619E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101CE-196A-4319-985A-E287F8B0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1C29-6613-4C6A-A210-D49F4B12E183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78CFC-91C5-4D25-A20E-EFC4513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57034-FF06-4545-96D9-5FC2DD27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82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A063E-85C8-4021-9813-18ED6B59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9099B-9531-43CF-8B41-A69825977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5AEB-D2B5-446B-A029-D2CBABE51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52C8-A6F0-41D5-886A-F6BC3BBAA308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0E778-3E0D-49EA-9F45-309D8AB5A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Avoimen tieteen syyspäivät 25.11.2021 Katja Moilanen / Tietoarkisto CC 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4621-DA85-4B6F-9DB7-C7315BCFC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1AA3-4AE6-4317-9BC1-F4CDAD09A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89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c.gov/standards/premis/index.html" TargetMode="External"/><Relationship Id="rId3" Type="http://schemas.openxmlformats.org/officeDocument/2006/relationships/hyperlink" Target="https://www.fsd.tuni.fi/files/sopimus_henkilotietojen_kasittelysta.pdf" TargetMode="External"/><Relationship Id="rId7" Type="http://schemas.openxmlformats.org/officeDocument/2006/relationships/hyperlink" Target="https://www.loc.gov/standards/mets/" TargetMode="External"/><Relationship Id="rId12" Type="http://schemas.openxmlformats.org/officeDocument/2006/relationships/hyperlink" Target="https://services.fsd.tuni.fi/index" TargetMode="External"/><Relationship Id="rId2" Type="http://schemas.openxmlformats.org/officeDocument/2006/relationships/hyperlink" Target="https://services.fsd.tuni.fi/pen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cabularies.cessda.eu/" TargetMode="External"/><Relationship Id="rId11" Type="http://schemas.openxmlformats.org/officeDocument/2006/relationships/hyperlink" Target="https://digitalpreservation.fi/" TargetMode="External"/><Relationship Id="rId5" Type="http://schemas.openxmlformats.org/officeDocument/2006/relationships/hyperlink" Target="https://ddialliance.org/Specification/DDI-Codebook/2.1/" TargetMode="External"/><Relationship Id="rId10" Type="http://schemas.openxmlformats.org/officeDocument/2006/relationships/hyperlink" Target="https://elsst.cessda.eu/" TargetMode="External"/><Relationship Id="rId4" Type="http://schemas.openxmlformats.org/officeDocument/2006/relationships/hyperlink" Target="https://www.fsd.tuni.fi/files/arkistointisopimus.pdf" TargetMode="External"/><Relationship Id="rId9" Type="http://schemas.openxmlformats.org/officeDocument/2006/relationships/hyperlink" Target="http://www.yso.fi/onto/yso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sd.tuni.fi/fi/palvelut/aineistonhallinta/" TargetMode="External"/><Relationship Id="rId3" Type="http://schemas.openxmlformats.org/officeDocument/2006/relationships/hyperlink" Target="https://finna.fi/" TargetMode="External"/><Relationship Id="rId7" Type="http://schemas.openxmlformats.org/officeDocument/2006/relationships/hyperlink" Target="https://www.fsd.tuni.fi/fi/tietoarkisto/asiakirjat/arkistonmuodostussuunnitelma/" TargetMode="External"/><Relationship Id="rId2" Type="http://schemas.openxmlformats.org/officeDocument/2006/relationships/hyperlink" Target="https://datacatalogue.cessda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sd.tuni.fi/fi/aineistot/taustatietoa/ddi-records/" TargetMode="External"/><Relationship Id="rId5" Type="http://schemas.openxmlformats.org/officeDocument/2006/relationships/hyperlink" Target="https://tiedejatutkimus.fi/fi/" TargetMode="External"/><Relationship Id="rId10" Type="http://schemas.openxmlformats.org/officeDocument/2006/relationships/hyperlink" Target="https://www.fsd.tuni.fi/files/20200427-fsd-main-processes-and-oais-model.pdf" TargetMode="External"/><Relationship Id="rId4" Type="http://schemas.openxmlformats.org/officeDocument/2006/relationships/hyperlink" Target="https://www.fairdata.fi/" TargetMode="External"/><Relationship Id="rId9" Type="http://schemas.openxmlformats.org/officeDocument/2006/relationships/hyperlink" Target="https://www.coretrustseal.org/wp-content/uploads/2020/11/Finnish-Social-Science-Data-Archiv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F4B3-7436-4D97-BBBF-9BBEA2F6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r>
              <a:rPr lang="fi-FI" b="1" dirty="0"/>
              <a:t>Tietoarkiston laadukkaat prosessit 1/2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748A4-F85B-4DDB-B48E-8EFCCF1A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90701" y="6103917"/>
            <a:ext cx="5362699" cy="61755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Avoimen tieteen syyspäivät 25.11.2021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Katja Moilanen / Tietoarkisto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CC BY 4.0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7BC3-107B-4DB2-AFCA-DE5D1BC0A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1"/>
            <a:ext cx="10515600" cy="426868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Tutkimusaineiston paikallistus tai </a:t>
            </a:r>
            <a:r>
              <a:rPr lang="fi-FI" dirty="0">
                <a:hlinkClick r:id="rId2"/>
              </a:rPr>
              <a:t>Penna</a:t>
            </a:r>
            <a:r>
              <a:rPr lang="fi-FI" dirty="0"/>
              <a:t>-keruu</a:t>
            </a:r>
          </a:p>
          <a:p>
            <a:r>
              <a:rPr lang="fi-FI" dirty="0">
                <a:hlinkClick r:id="rId3"/>
              </a:rPr>
              <a:t>Käsittely</a:t>
            </a:r>
            <a:r>
              <a:rPr lang="fi-FI" dirty="0"/>
              <a:t>- ja </a:t>
            </a:r>
            <a:r>
              <a:rPr lang="fi-FI" dirty="0">
                <a:hlinkClick r:id="rId4"/>
              </a:rPr>
              <a:t>arkistointi</a:t>
            </a:r>
            <a:r>
              <a:rPr lang="fi-FI" dirty="0"/>
              <a:t>sopimus (</a:t>
            </a:r>
            <a:r>
              <a:rPr lang="fi-FI" dirty="0" err="1"/>
              <a:t>GDPR:n</a:t>
            </a:r>
            <a:r>
              <a:rPr lang="fi-FI" dirty="0"/>
              <a:t> mukaiset)</a:t>
            </a:r>
          </a:p>
          <a:p>
            <a:r>
              <a:rPr lang="fi-FI" dirty="0"/>
              <a:t>Luovutuspaketin tietoturvallinen siirto Aila-portaalin kautta</a:t>
            </a:r>
          </a:p>
          <a:p>
            <a:r>
              <a:rPr lang="fi-FI" dirty="0"/>
              <a:t>Aineiston käsittely ja dokumentointi arkistointi- ja jatkokäyttökuntoon</a:t>
            </a:r>
          </a:p>
          <a:p>
            <a:pPr lvl="1"/>
            <a:r>
              <a:rPr lang="fi-FI" dirty="0">
                <a:hlinkClick r:id="rId5"/>
              </a:rPr>
              <a:t>DDI2</a:t>
            </a:r>
            <a:r>
              <a:rPr lang="fi-FI" dirty="0"/>
              <a:t>, </a:t>
            </a:r>
            <a:r>
              <a:rPr lang="fi-FI" dirty="0">
                <a:hlinkClick r:id="rId6"/>
              </a:rPr>
              <a:t>DDI-sanastot</a:t>
            </a:r>
            <a:r>
              <a:rPr lang="fi-FI" dirty="0"/>
              <a:t>, </a:t>
            </a:r>
            <a:r>
              <a:rPr lang="fi-FI" dirty="0">
                <a:hlinkClick r:id="rId7"/>
              </a:rPr>
              <a:t>METS</a:t>
            </a:r>
            <a:r>
              <a:rPr lang="fi-FI" dirty="0"/>
              <a:t> &amp; </a:t>
            </a:r>
            <a:r>
              <a:rPr lang="fi-FI" dirty="0">
                <a:hlinkClick r:id="rId8"/>
              </a:rPr>
              <a:t>PREMIS</a:t>
            </a:r>
            <a:r>
              <a:rPr lang="fi-FI" dirty="0"/>
              <a:t>, </a:t>
            </a:r>
            <a:r>
              <a:rPr lang="fi-FI" dirty="0">
                <a:hlinkClick r:id="rId9"/>
              </a:rPr>
              <a:t>YSO</a:t>
            </a:r>
            <a:r>
              <a:rPr lang="fi-FI" dirty="0"/>
              <a:t>, </a:t>
            </a:r>
            <a:r>
              <a:rPr lang="fi-FI" dirty="0">
                <a:hlinkClick r:id="rId10"/>
              </a:rPr>
              <a:t>ELSST</a:t>
            </a:r>
            <a:r>
              <a:rPr lang="fi-FI" dirty="0"/>
              <a:t> jne.</a:t>
            </a:r>
          </a:p>
          <a:p>
            <a:r>
              <a:rPr lang="fi-FI" dirty="0"/>
              <a:t>Säilytyspaketti tallessa myös CSC:n </a:t>
            </a:r>
            <a:r>
              <a:rPr lang="fi-FI" dirty="0">
                <a:hlinkClick r:id="rId11"/>
              </a:rPr>
              <a:t>PAS-palvelussa</a:t>
            </a:r>
            <a:endParaRPr lang="fi-FI" dirty="0"/>
          </a:p>
          <a:p>
            <a:r>
              <a:rPr lang="fi-FI" dirty="0"/>
              <a:t>Jakelupaketin tietoturvallinen, arkistointisopimusta noudattava toimittaminen jatkokäyttöön </a:t>
            </a:r>
            <a:r>
              <a:rPr lang="fi-FI" dirty="0">
                <a:hlinkClick r:id="rId12"/>
              </a:rPr>
              <a:t>Aila</a:t>
            </a:r>
            <a:r>
              <a:rPr lang="fi-FI" dirty="0"/>
              <a:t>-portaalin kautta</a:t>
            </a:r>
          </a:p>
          <a:p>
            <a:r>
              <a:rPr lang="fi-FI" dirty="0"/>
              <a:t>Avulias asiakaspalvelu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799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CC015-47D7-4A5B-AD52-C20157B4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txBody>
          <a:bodyPr/>
          <a:lstStyle/>
          <a:p>
            <a:r>
              <a:rPr lang="fi-FI" b="1" dirty="0"/>
              <a:t>Tietoarkiston laadukkaat prosessit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21362-6A76-4E5B-914C-BD1690401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42331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Aineistomme ovat löydettävissä myös: </a:t>
            </a:r>
            <a:r>
              <a:rPr lang="fi-FI" dirty="0">
                <a:hlinkClick r:id="rId2"/>
              </a:rPr>
              <a:t>CESSDAn katalogi</a:t>
            </a:r>
            <a:r>
              <a:rPr lang="fi-FI" dirty="0"/>
              <a:t>, </a:t>
            </a:r>
            <a:r>
              <a:rPr lang="fi-FI" dirty="0">
                <a:hlinkClick r:id="rId3"/>
              </a:rPr>
              <a:t>Finna</a:t>
            </a:r>
            <a:r>
              <a:rPr lang="fi-FI" dirty="0"/>
              <a:t>, </a:t>
            </a:r>
            <a:r>
              <a:rPr lang="fi-FI" dirty="0">
                <a:hlinkClick r:id="rId4"/>
              </a:rPr>
              <a:t>fairdata.fi</a:t>
            </a:r>
            <a:r>
              <a:rPr lang="fi-FI" dirty="0"/>
              <a:t>, </a:t>
            </a:r>
            <a:r>
              <a:rPr lang="fi-FI" dirty="0">
                <a:hlinkClick r:id="rId5"/>
              </a:rPr>
              <a:t>Tiedejatutkimus.fi</a:t>
            </a:r>
            <a:r>
              <a:rPr lang="fi-FI" dirty="0"/>
              <a:t>, </a:t>
            </a:r>
            <a:r>
              <a:rPr lang="fi-FI" dirty="0">
                <a:hlinkClick r:id="rId6"/>
              </a:rPr>
              <a:t>Kuha2 OAI-PMH</a:t>
            </a:r>
            <a:endParaRPr lang="fi-FI" dirty="0"/>
          </a:p>
          <a:p>
            <a:r>
              <a:rPr lang="fi-FI" dirty="0">
                <a:hlinkClick r:id="rId7"/>
              </a:rPr>
              <a:t>AMS</a:t>
            </a:r>
            <a:r>
              <a:rPr lang="fi-FI" dirty="0"/>
              <a:t>, AMS-PAS –tiimi, sisäinen käsikirja ja toiminnan dokumentointi tietojärjestelmään</a:t>
            </a:r>
          </a:p>
          <a:p>
            <a:r>
              <a:rPr lang="fi-FI" dirty="0"/>
              <a:t>Asiakkaille </a:t>
            </a:r>
            <a:r>
              <a:rPr lang="fi-FI" dirty="0">
                <a:hlinkClick r:id="rId8"/>
              </a:rPr>
              <a:t>Aineistonhallinnan käsikirja</a:t>
            </a:r>
            <a:endParaRPr lang="fi-FI" dirty="0"/>
          </a:p>
          <a:p>
            <a:r>
              <a:rPr lang="fi-FI" dirty="0"/>
              <a:t>Jakelu- ja säilytyspaketteja päivitetään</a:t>
            </a:r>
          </a:p>
          <a:p>
            <a:pPr lvl="1"/>
            <a:r>
              <a:rPr lang="fi-FI" dirty="0"/>
              <a:t>laaduntarkkailu ja jäännösriskien arviointi</a:t>
            </a:r>
          </a:p>
          <a:p>
            <a:pPr lvl="1"/>
            <a:r>
              <a:rPr lang="fi-FI" dirty="0"/>
              <a:t>aineistojen käyttökuntoisuudesta ja ymmärrettävyydestä huolehtiminen</a:t>
            </a:r>
          </a:p>
          <a:p>
            <a:r>
              <a:rPr lang="fi-FI" dirty="0">
                <a:hlinkClick r:id="rId9"/>
              </a:rPr>
              <a:t>CTS-sertifikaatti</a:t>
            </a:r>
            <a:endParaRPr lang="fi-FI" dirty="0"/>
          </a:p>
          <a:p>
            <a:r>
              <a:rPr lang="fi-FI"/>
              <a:t>Noudatamme </a:t>
            </a:r>
            <a:r>
              <a:rPr lang="fi-FI" dirty="0">
                <a:hlinkClick r:id="rId10"/>
              </a:rPr>
              <a:t>OAIS-mallia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29D5A-35E2-411D-8D05-8420E5FF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97980"/>
            <a:ext cx="4114800" cy="62349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Avoimen tieteen syyspäivät 25.11.2021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Katja Moilanen / Tietoarkisto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CC BY 4.0</a:t>
            </a:r>
          </a:p>
        </p:txBody>
      </p:sp>
    </p:spTree>
    <p:extLst>
      <p:ext uri="{BB962C8B-B14F-4D97-AF65-F5344CB8AC3E}">
        <p14:creationId xmlns:p14="http://schemas.microsoft.com/office/powerpoint/2010/main" val="126578214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Laajakuva</PresentationFormat>
  <Paragraphs>26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3_Office Theme</vt:lpstr>
      <vt:lpstr>Tietoarkiston laadukkaat prosessit 1/2</vt:lpstr>
      <vt:lpstr>Tietoarkiston laadukkaat prosessit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Tietoarkiston laadukkaat prosessit 1/2</dc:title>
  <dc:creator>Ilmari Jauhiainen</dc:creator>
  <cp:lastModifiedBy>Ilmari Jauhiainen</cp:lastModifiedBy>
  <cp:revision>1</cp:revision>
  <dcterms:created xsi:type="dcterms:W3CDTF">2021-11-26T11:53:33Z</dcterms:created>
  <dcterms:modified xsi:type="dcterms:W3CDTF">2021-11-26T11:54:01Z</dcterms:modified>
</cp:coreProperties>
</file>