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337" r:id="rId3"/>
    <p:sldId id="338" r:id="rId4"/>
    <p:sldId id="33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347218" y="932688"/>
            <a:ext cx="9497566" cy="4548124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26/11/2021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8" y="246888"/>
            <a:ext cx="11640440" cy="5813760"/>
          </a:xfrm>
          <a:prstGeom prst="rect">
            <a:avLst/>
          </a:prstGeom>
        </p:spPr>
      </p:pic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64518" y="4347056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32227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38667" y="254000"/>
            <a:ext cx="11514667" cy="5905500"/>
          </a:xfrm>
          <a:solidFill>
            <a:srgbClr val="7F7F7F"/>
          </a:solidFill>
        </p:spPr>
        <p:txBody>
          <a:bodyPr anchor="ctr"/>
          <a:lstStyle>
            <a:lvl1pPr algn="ctr"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785DCF2-BC03-4AAE-A835-57E4F208A97E}" type="datetime1">
              <a:rPr lang="en-GB" smtClean="0"/>
              <a:t>26/11/2021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36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TEXT</a:t>
            </a:r>
          </a:p>
        </p:txBody>
      </p:sp>
      <p:grpSp>
        <p:nvGrpSpPr>
          <p:cNvPr id="16" name="Ryhmä 15"/>
          <p:cNvGrpSpPr/>
          <p:nvPr userDrawn="1"/>
        </p:nvGrpSpPr>
        <p:grpSpPr bwMode="black">
          <a:xfrm>
            <a:off x="334478" y="263539"/>
            <a:ext cx="1397690" cy="1309952"/>
            <a:chOff x="1311275" y="373063"/>
            <a:chExt cx="6524625" cy="6115050"/>
          </a:xfrm>
          <a:solidFill>
            <a:srgbClr val="FFFFFF"/>
          </a:solidFill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6940753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64000" y="1988840"/>
            <a:ext cx="581319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63571" y="2996953"/>
            <a:ext cx="5908493" cy="31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73333" y="254000"/>
            <a:ext cx="5080000" cy="590550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30ACB8D-2E7A-48A7-A94B-030165EC4793}" type="datetime1">
              <a:rPr lang="en-GB" smtClean="0"/>
              <a:t>26/11/2021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93271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64000" y="1988840"/>
            <a:ext cx="581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63200" y="2996953"/>
            <a:ext cx="5907600" cy="31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Gotham Narrow Book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Gotham Narrow Book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Gotham Narrow Book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Gotham Narrow Book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68000" y="254000"/>
            <a:ext cx="5080000" cy="295275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768075" y="3212976"/>
            <a:ext cx="5080000" cy="295275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1232025-848E-4C1B-A0F3-5B2B3D457463}" type="datetime1">
              <a:rPr lang="en-GB" smtClean="0"/>
              <a:t>26/11/2021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00394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B7758-116C-4140-B6DB-C1147B26C5EC}" type="datetime1">
              <a:rPr lang="en-GB" smtClean="0"/>
              <a:t>26/11/2021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10182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35B-EE54-4F65-8594-8DC86C90A99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CEC8-9126-4D0C-B091-CC8632E5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60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35B-EE54-4F65-8594-8DC86C90A99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CEC8-9126-4D0C-B091-CC8632E5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8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35B-EE54-4F65-8594-8DC86C90A99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CEC8-9126-4D0C-B091-CC8632E5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35B-EE54-4F65-8594-8DC86C90A99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CEC8-9126-4D0C-B091-CC8632E5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6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35B-EE54-4F65-8594-8DC86C90A99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CEC8-9126-4D0C-B091-CC8632E5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61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35B-EE54-4F65-8594-8DC86C90A99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CEC8-9126-4D0C-B091-CC8632E5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1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38667" y="254000"/>
            <a:ext cx="11514667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26/11/2021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5" y="213767"/>
            <a:ext cx="11507462" cy="5985866"/>
          </a:xfrm>
          <a:prstGeom prst="rect">
            <a:avLst/>
          </a:prstGeom>
        </p:spPr>
      </p:pic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3732194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35B-EE54-4F65-8594-8DC86C90A99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CEC8-9126-4D0C-B091-CC8632E5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9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35B-EE54-4F65-8594-8DC86C90A99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CEC8-9126-4D0C-B091-CC8632E5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54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35B-EE54-4F65-8594-8DC86C90A99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CEC8-9126-4D0C-B091-CC8632E5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87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35B-EE54-4F65-8594-8DC86C90A99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CEC8-9126-4D0C-B091-CC8632E5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83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35B-EE54-4F65-8594-8DC86C90A99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CEC8-9126-4D0C-B091-CC8632E5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1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38667" y="254000"/>
            <a:ext cx="11514667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26/11/2021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4661888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ltGray"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139DF-555F-4884-A52D-5104D268AD44}" type="datetime1">
              <a:rPr lang="en-GB" smtClean="0"/>
              <a:t>26/11/2021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347250" y="260248"/>
            <a:ext cx="2491200" cy="2334818"/>
            <a:chOff x="1311275" y="373063"/>
            <a:chExt cx="6524625" cy="6115050"/>
          </a:xfrm>
          <a:solidFill>
            <a:srgbClr val="000000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9825903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lide 4 Helsin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" y="254000"/>
            <a:ext cx="11512373" cy="5905500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ctrTitle"/>
          </p:nvPr>
        </p:nvSpPr>
        <p:spPr bwMode="white">
          <a:xfrm>
            <a:off x="911424" y="3140968"/>
            <a:ext cx="103632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70000"/>
              </a:lnSpc>
              <a:defRPr sz="6000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25711-7403-40D4-95B9-18BC015C8A66}" type="datetime1">
              <a:rPr lang="en-GB" smtClean="0"/>
              <a:t>26/11/2021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3" name="Ryhmä 12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4674158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36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SUBHEADING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139DF-555F-4884-A52D-5104D268AD44}" type="datetime1">
              <a:rPr lang="en-GB" smtClean="0"/>
              <a:t>26/11/2021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11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35360" y="716436"/>
            <a:ext cx="11521280" cy="12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 anchorCtr="0"/>
          <a:lstStyle>
            <a:lvl1pPr algn="ctr">
              <a:defRPr sz="4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35360" y="2204865"/>
            <a:ext cx="11521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>
                <a:latin typeface="+mj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FDA8B-5024-41F9-96BA-DE834CBA048A}" type="datetime1">
              <a:rPr lang="en-GB" smtClean="0"/>
              <a:t>26/11/2021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40602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72997" y="2204865"/>
            <a:ext cx="1102951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26/11/2021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4021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74000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480043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6F0238F-2308-4A48-B2E1-00FCB2BFEC78}" type="datetime1">
              <a:rPr lang="en-GB" smtClean="0"/>
              <a:t>26/11/2021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09823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Kuva 108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9" y="6238875"/>
            <a:ext cx="2086443" cy="55102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hidden"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63552" y="802411"/>
            <a:ext cx="9722048" cy="97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63552" y="1981200"/>
            <a:ext cx="972204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261600" y="6189117"/>
            <a:ext cx="9144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D08BD52-FDAE-42AB-8313-0991B6AE4759}" type="datetime1">
              <a:rPr lang="en-GB" smtClean="0"/>
              <a:t>26/11/2021</a:t>
            </a:fld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76000" y="6189117"/>
            <a:ext cx="68064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Presentation </a:t>
            </a:r>
            <a:r>
              <a:rPr lang="fi-FI" dirty="0" err="1"/>
              <a:t>Name</a:t>
            </a:r>
            <a:r>
              <a:rPr lang="fi-FI" dirty="0"/>
              <a:t> / </a:t>
            </a:r>
            <a:r>
              <a:rPr lang="fi-FI" dirty="0" err="1"/>
              <a:t>Firstname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endParaRPr lang="fi-FI" dirty="0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334478" y="263539"/>
            <a:ext cx="1397690" cy="1309952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9136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 kern="1200" cap="all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A935B-EE54-4F65-8594-8DC86C90A99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CCEC8-9126-4D0C-B091-CC8632E5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3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aotsikko 10"/>
          <p:cNvSpPr>
            <a:spLocks noGrp="1"/>
          </p:cNvSpPr>
          <p:nvPr>
            <p:ph type="subTitle" idx="1"/>
          </p:nvPr>
        </p:nvSpPr>
        <p:spPr>
          <a:xfrm>
            <a:off x="914400" y="4817417"/>
            <a:ext cx="10363200" cy="1371600"/>
          </a:xfrm>
        </p:spPr>
        <p:txBody>
          <a:bodyPr/>
          <a:lstStyle/>
          <a:p>
            <a:r>
              <a:rPr lang="fi-FI" dirty="0">
                <a:latin typeface="+mn-lt"/>
              </a:rPr>
              <a:t>Charlotte Granberg-Haakana, asiantuntija, Tutkimuspalvelut &amp; </a:t>
            </a:r>
          </a:p>
          <a:p>
            <a:r>
              <a:rPr lang="fi-FI" dirty="0">
                <a:latin typeface="+mn-lt"/>
              </a:rPr>
              <a:t>Tuija Korhonen, tietoasiantuntija, Helsingin yliopiston kirjasto</a:t>
            </a:r>
          </a:p>
        </p:txBody>
      </p:sp>
      <p:sp>
        <p:nvSpPr>
          <p:cNvPr id="10" name="Otsikko 9"/>
          <p:cNvSpPr>
            <a:spLocks noGrp="1"/>
          </p:cNvSpPr>
          <p:nvPr>
            <p:ph type="ctrTitle"/>
          </p:nvPr>
        </p:nvSpPr>
        <p:spPr>
          <a:xfrm>
            <a:off x="914400" y="3321568"/>
            <a:ext cx="10363200" cy="1296144"/>
          </a:xfrm>
        </p:spPr>
        <p:txBody>
          <a:bodyPr/>
          <a:lstStyle/>
          <a:p>
            <a:r>
              <a:rPr lang="fi-FI" sz="2800" cap="none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Aineistonhallintasuunnitelmien käsittely Suomen Akatemian rahoituspäätöksen saaneissa hankkeissa </a:t>
            </a:r>
            <a:br>
              <a:rPr lang="fi-FI" sz="2800" cap="none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</a:br>
            <a:r>
              <a:rPr lang="fi-FI" sz="2800" cap="none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Helsingin yliopistossa 2020-&gt; </a:t>
            </a:r>
            <a:br>
              <a:rPr lang="fi-FI" sz="2800" cap="none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</a:br>
            <a:r>
              <a:rPr lang="fi-FI" sz="2800" cap="none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– näin luotiin toimintamalli</a:t>
            </a:r>
            <a:endParaRPr lang="fi-FI" dirty="0">
              <a:latin typeface="+mn-lt"/>
            </a:endParaRPr>
          </a:p>
        </p:txBody>
      </p:sp>
      <p:pic>
        <p:nvPicPr>
          <p:cNvPr id="3074" name="Picture 2" descr="https://mirrors.creativecommons.org/presskit/buttons/88x31/png/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12" y="6280529"/>
            <a:ext cx="1358112" cy="4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11931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241" y="1610504"/>
            <a:ext cx="11029519" cy="4278231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/>
              <a:t>Kehitettiin</a:t>
            </a:r>
            <a:r>
              <a:rPr lang="en-US" sz="2000" dirty="0"/>
              <a:t> </a:t>
            </a:r>
            <a:r>
              <a:rPr lang="en-US" sz="2000" dirty="0" err="1"/>
              <a:t>uudenlainen</a:t>
            </a:r>
            <a:r>
              <a:rPr lang="en-US" sz="2000" dirty="0"/>
              <a:t> </a:t>
            </a:r>
            <a:r>
              <a:rPr lang="en-US" sz="2000" dirty="0" err="1"/>
              <a:t>toimintamalli</a:t>
            </a:r>
            <a:r>
              <a:rPr lang="en-US" sz="2000" dirty="0"/>
              <a:t>, </a:t>
            </a:r>
            <a:r>
              <a:rPr lang="en-US" sz="2000" dirty="0" err="1"/>
              <a:t>johon</a:t>
            </a:r>
            <a:r>
              <a:rPr lang="en-US" sz="2000" dirty="0"/>
              <a:t> </a:t>
            </a:r>
            <a:r>
              <a:rPr lang="en-US" sz="2000" dirty="0" err="1"/>
              <a:t>osallistui</a:t>
            </a:r>
            <a:r>
              <a:rPr lang="en-US" sz="2000" dirty="0"/>
              <a:t> </a:t>
            </a:r>
            <a:r>
              <a:rPr lang="en-US" sz="2000" b="1" dirty="0"/>
              <a:t>yliopiston </a:t>
            </a:r>
            <a:r>
              <a:rPr lang="en-US" sz="2000" b="1" dirty="0" err="1"/>
              <a:t>Datatuen</a:t>
            </a:r>
            <a:r>
              <a:rPr lang="en-US" sz="2000" b="1" dirty="0"/>
              <a:t> (kirjasto, </a:t>
            </a:r>
            <a:r>
              <a:rPr lang="en-US" sz="2000" b="1" dirty="0" err="1"/>
              <a:t>tietotekniikkakeskus</a:t>
            </a:r>
            <a:r>
              <a:rPr lang="en-US" sz="2000" b="1" dirty="0"/>
              <a:t> ja </a:t>
            </a:r>
            <a:r>
              <a:rPr lang="en-US" sz="2000" b="1" dirty="0" err="1"/>
              <a:t>tutkimuksen</a:t>
            </a:r>
            <a:r>
              <a:rPr lang="en-US" sz="2000" b="1" dirty="0"/>
              <a:t> lakipalvelut)</a:t>
            </a:r>
            <a:r>
              <a:rPr lang="en-US" sz="2000" dirty="0"/>
              <a:t> </a:t>
            </a:r>
            <a:r>
              <a:rPr lang="en-US" sz="2000" dirty="0" err="1"/>
              <a:t>lisäksi</a:t>
            </a:r>
            <a:r>
              <a:rPr lang="en-US" sz="2000" dirty="0"/>
              <a:t> </a:t>
            </a:r>
            <a:r>
              <a:rPr lang="en-US" sz="2000" b="1" dirty="0" err="1"/>
              <a:t>tutkimus</a:t>
            </a:r>
            <a:r>
              <a:rPr lang="en-US" sz="2000" b="1" dirty="0"/>
              <a:t>-</a:t>
            </a:r>
            <a:r>
              <a:rPr lang="en-US" sz="2000" dirty="0"/>
              <a:t> ja </a:t>
            </a:r>
            <a:r>
              <a:rPr lang="en-US" sz="2000" b="1" dirty="0" err="1"/>
              <a:t>talouspalvelut</a:t>
            </a:r>
            <a:endParaRPr lang="en-US" sz="2000" dirty="0"/>
          </a:p>
          <a:p>
            <a:r>
              <a:rPr lang="en-US" sz="2000" dirty="0" err="1"/>
              <a:t>Aineistonhallintasuunnitelmien</a:t>
            </a:r>
            <a:r>
              <a:rPr lang="en-US" sz="2000" dirty="0"/>
              <a:t> </a:t>
            </a:r>
            <a:r>
              <a:rPr lang="en-US" sz="2000" b="1" dirty="0" err="1"/>
              <a:t>tarkastamiselle</a:t>
            </a:r>
            <a:r>
              <a:rPr lang="en-US" sz="2000" b="1" dirty="0"/>
              <a:t> </a:t>
            </a:r>
            <a:r>
              <a:rPr lang="en-US" sz="2000" b="1" dirty="0" err="1"/>
              <a:t>luotiin</a:t>
            </a:r>
            <a:r>
              <a:rPr lang="en-US" sz="2000" b="1" dirty="0"/>
              <a:t> </a:t>
            </a:r>
            <a:r>
              <a:rPr lang="en-US" sz="2000" b="1" dirty="0" err="1"/>
              <a:t>oma</a:t>
            </a:r>
            <a:r>
              <a:rPr lang="en-US" sz="2000" b="1" dirty="0"/>
              <a:t> </a:t>
            </a:r>
            <a:r>
              <a:rPr lang="en-US" sz="2000" b="1" dirty="0" err="1"/>
              <a:t>prosessi</a:t>
            </a:r>
            <a:r>
              <a:rPr lang="en-US" sz="2000" b="1" dirty="0"/>
              <a:t> </a:t>
            </a:r>
            <a:r>
              <a:rPr lang="en-US" sz="2000" dirty="0" err="1"/>
              <a:t>Datatuessa</a:t>
            </a:r>
            <a:r>
              <a:rPr lang="en-US" sz="2000" dirty="0"/>
              <a:t>, </a:t>
            </a:r>
            <a:r>
              <a:rPr lang="en-US" sz="2000" dirty="0" err="1"/>
              <a:t>koulutuskonseptia</a:t>
            </a:r>
            <a:r>
              <a:rPr lang="en-US" sz="2000" dirty="0"/>
              <a:t> </a:t>
            </a:r>
            <a:r>
              <a:rPr lang="en-US" sz="2000" dirty="0" err="1"/>
              <a:t>muutettiin</a:t>
            </a:r>
            <a:r>
              <a:rPr lang="en-US" sz="2000" dirty="0"/>
              <a:t> (</a:t>
            </a:r>
            <a:r>
              <a:rPr lang="en-US" sz="2000" dirty="0" err="1"/>
              <a:t>avoimet</a:t>
            </a:r>
            <a:r>
              <a:rPr lang="en-US" sz="2000" dirty="0"/>
              <a:t> </a:t>
            </a:r>
            <a:r>
              <a:rPr lang="en-US" sz="2000" dirty="0" err="1"/>
              <a:t>webinaarit</a:t>
            </a:r>
            <a:r>
              <a:rPr lang="en-US" sz="2000" dirty="0"/>
              <a:t>) ja </a:t>
            </a:r>
            <a:r>
              <a:rPr lang="en-US" sz="2000" dirty="0" err="1"/>
              <a:t>hakijoita</a:t>
            </a:r>
            <a:r>
              <a:rPr lang="en-US" sz="2000" dirty="0"/>
              <a:t> </a:t>
            </a:r>
            <a:r>
              <a:rPr lang="en-US" sz="2000" dirty="0" err="1"/>
              <a:t>sekä</a:t>
            </a:r>
            <a:r>
              <a:rPr lang="en-US" sz="2000" dirty="0"/>
              <a:t> </a:t>
            </a:r>
            <a:r>
              <a:rPr lang="en-US" sz="2000" dirty="0" err="1"/>
              <a:t>yksiköiden</a:t>
            </a:r>
            <a:r>
              <a:rPr lang="en-US" sz="2000" dirty="0"/>
              <a:t> </a:t>
            </a:r>
            <a:r>
              <a:rPr lang="en-US" sz="2000" dirty="0" err="1"/>
              <a:t>johtoa</a:t>
            </a:r>
            <a:r>
              <a:rPr lang="en-US" sz="2000" dirty="0"/>
              <a:t> </a:t>
            </a:r>
            <a:r>
              <a:rPr lang="en-US" sz="2000" dirty="0" err="1"/>
              <a:t>informoitiin</a:t>
            </a:r>
            <a:r>
              <a:rPr lang="en-US" sz="2000" dirty="0"/>
              <a:t> </a:t>
            </a:r>
            <a:r>
              <a:rPr lang="en-US" sz="2000" dirty="0" err="1"/>
              <a:t>hakuprosessin</a:t>
            </a:r>
            <a:r>
              <a:rPr lang="en-US" sz="2000" dirty="0"/>
              <a:t> </a:t>
            </a:r>
            <a:r>
              <a:rPr lang="en-US" sz="2000" dirty="0" err="1"/>
              <a:t>eri</a:t>
            </a:r>
            <a:r>
              <a:rPr lang="en-US" sz="2000" dirty="0"/>
              <a:t> </a:t>
            </a:r>
            <a:r>
              <a:rPr lang="en-US" sz="2000" dirty="0" err="1"/>
              <a:t>vaiheissa</a:t>
            </a:r>
            <a:endParaRPr lang="en-US" sz="2000" dirty="0"/>
          </a:p>
          <a:p>
            <a:r>
              <a:rPr lang="en-US" sz="2000" dirty="0" err="1"/>
              <a:t>Kesän</a:t>
            </a:r>
            <a:r>
              <a:rPr lang="en-US" sz="2000" dirty="0"/>
              <a:t> 2021 </a:t>
            </a:r>
            <a:r>
              <a:rPr lang="en-US" sz="2000" b="1" dirty="0" err="1"/>
              <a:t>aikana</a:t>
            </a:r>
            <a:r>
              <a:rPr lang="en-US" sz="2000" b="1" dirty="0"/>
              <a:t> </a:t>
            </a:r>
            <a:r>
              <a:rPr lang="en-US" sz="2000" b="1" dirty="0" err="1"/>
              <a:t>tarkistamista</a:t>
            </a:r>
            <a:r>
              <a:rPr lang="en-US" sz="2000" b="1" dirty="0"/>
              <a:t> </a:t>
            </a:r>
            <a:r>
              <a:rPr lang="en-US" sz="2000" b="1" dirty="0" err="1"/>
              <a:t>varten</a:t>
            </a:r>
            <a:r>
              <a:rPr lang="en-US" sz="2000" b="1" dirty="0"/>
              <a:t> </a:t>
            </a:r>
            <a:r>
              <a:rPr lang="en-US" sz="2000" b="1" dirty="0" err="1"/>
              <a:t>luotu</a:t>
            </a:r>
            <a:r>
              <a:rPr lang="en-US" sz="2000" b="1" dirty="0"/>
              <a:t> DMP-</a:t>
            </a:r>
            <a:r>
              <a:rPr lang="en-US" sz="2000" b="1" dirty="0" err="1"/>
              <a:t>tiimi</a:t>
            </a:r>
            <a:r>
              <a:rPr lang="en-US" sz="2000" b="1" dirty="0"/>
              <a:t> </a:t>
            </a:r>
            <a:r>
              <a:rPr lang="en-US" sz="2000" b="1" dirty="0" err="1"/>
              <a:t>kävi</a:t>
            </a:r>
            <a:r>
              <a:rPr lang="en-US" sz="2000" b="1" dirty="0"/>
              <a:t> </a:t>
            </a:r>
            <a:r>
              <a:rPr lang="en-US" sz="2000" b="1" dirty="0" err="1"/>
              <a:t>läpi</a:t>
            </a:r>
            <a:r>
              <a:rPr lang="en-US" sz="2000" b="1" dirty="0"/>
              <a:t> 138 </a:t>
            </a:r>
            <a:r>
              <a:rPr lang="en-US" sz="2000" b="1" dirty="0" err="1"/>
              <a:t>aineistonhallintasuunnitelmaa</a:t>
            </a:r>
            <a:r>
              <a:rPr lang="en-US" sz="2000" dirty="0"/>
              <a:t>, </a:t>
            </a:r>
            <a:r>
              <a:rPr lang="en-US" sz="2000" dirty="0" err="1"/>
              <a:t>joukossa</a:t>
            </a:r>
            <a:r>
              <a:rPr lang="en-US" sz="2000" dirty="0"/>
              <a:t> 10 </a:t>
            </a:r>
            <a:r>
              <a:rPr lang="en-US" sz="2000" dirty="0" err="1"/>
              <a:t>konsortiohakemusta</a:t>
            </a:r>
            <a:endParaRPr lang="en-US" sz="2000" dirty="0"/>
          </a:p>
          <a:p>
            <a:r>
              <a:rPr lang="en-US" sz="2000" dirty="0" err="1"/>
              <a:t>Aineistonhallintasuunnitelmien</a:t>
            </a:r>
            <a:r>
              <a:rPr lang="en-US" sz="2000" dirty="0"/>
              <a:t> </a:t>
            </a:r>
            <a:r>
              <a:rPr lang="en-US" sz="2000" dirty="0" err="1"/>
              <a:t>kommentointi</a:t>
            </a:r>
            <a:r>
              <a:rPr lang="en-US" sz="2000" dirty="0"/>
              <a:t> </a:t>
            </a:r>
            <a:r>
              <a:rPr lang="en-US" sz="2000" dirty="0" err="1"/>
              <a:t>synnytti</a:t>
            </a:r>
            <a:r>
              <a:rPr lang="en-US" sz="2000" dirty="0"/>
              <a:t> </a:t>
            </a:r>
            <a:r>
              <a:rPr lang="en-US" sz="2000" dirty="0" err="1"/>
              <a:t>uusia</a:t>
            </a:r>
            <a:r>
              <a:rPr lang="en-US" sz="2000" dirty="0"/>
              <a:t> </a:t>
            </a:r>
            <a:r>
              <a:rPr lang="en-US" sz="2000" dirty="0" err="1"/>
              <a:t>oivalluksia</a:t>
            </a:r>
            <a:r>
              <a:rPr lang="en-US" sz="2000" dirty="0"/>
              <a:t> </a:t>
            </a:r>
            <a:r>
              <a:rPr lang="en-US" sz="2000" dirty="0" err="1"/>
              <a:t>tutkijoille</a:t>
            </a:r>
            <a:r>
              <a:rPr lang="en-US" sz="2000" dirty="0"/>
              <a:t>, ja mm. </a:t>
            </a:r>
            <a:r>
              <a:rPr lang="en-US" sz="2000" dirty="0" err="1"/>
              <a:t>asiantuntijoiden</a:t>
            </a:r>
            <a:r>
              <a:rPr lang="en-US" sz="2000" dirty="0"/>
              <a:t> </a:t>
            </a:r>
            <a:r>
              <a:rPr lang="en-US" sz="2000" dirty="0" err="1"/>
              <a:t>henkilökohtaiset</a:t>
            </a:r>
            <a:r>
              <a:rPr lang="en-US" sz="2000" dirty="0"/>
              <a:t> zoom-</a:t>
            </a:r>
            <a:r>
              <a:rPr lang="en-US" sz="2000" dirty="0" err="1"/>
              <a:t>tapaamiset</a:t>
            </a:r>
            <a:r>
              <a:rPr lang="en-US" sz="2000" dirty="0"/>
              <a:t> </a:t>
            </a:r>
            <a:r>
              <a:rPr lang="en-US" sz="2000" dirty="0" err="1"/>
              <a:t>tutkijoiden</a:t>
            </a:r>
            <a:r>
              <a:rPr lang="en-US" sz="2000" dirty="0"/>
              <a:t> </a:t>
            </a:r>
            <a:r>
              <a:rPr lang="en-US" sz="2000" dirty="0" err="1"/>
              <a:t>kanssa</a:t>
            </a:r>
            <a:r>
              <a:rPr lang="en-US" sz="2000" dirty="0"/>
              <a:t> </a:t>
            </a:r>
            <a:r>
              <a:rPr lang="en-US" sz="2000" dirty="0" err="1"/>
              <a:t>osoittautuivat</a:t>
            </a:r>
            <a:r>
              <a:rPr lang="en-US" sz="2000" dirty="0"/>
              <a:t> </a:t>
            </a:r>
            <a:r>
              <a:rPr lang="en-US" sz="2000" dirty="0" err="1"/>
              <a:t>erittäin</a:t>
            </a:r>
            <a:r>
              <a:rPr lang="en-US" sz="2000" dirty="0"/>
              <a:t> </a:t>
            </a:r>
            <a:r>
              <a:rPr lang="en-US" sz="2000" dirty="0" err="1"/>
              <a:t>hyödyllisiksi</a:t>
            </a:r>
            <a:endParaRPr lang="en-US" sz="2000" dirty="0"/>
          </a:p>
          <a:p>
            <a:r>
              <a:rPr lang="en-US" sz="2000" dirty="0" err="1"/>
              <a:t>Toimintamallin</a:t>
            </a:r>
            <a:r>
              <a:rPr lang="en-US" sz="2000" dirty="0"/>
              <a:t> kehittäminen </a:t>
            </a:r>
            <a:r>
              <a:rPr lang="en-US" sz="2000" dirty="0" err="1"/>
              <a:t>oli</a:t>
            </a:r>
            <a:r>
              <a:rPr lang="en-US" sz="2000" dirty="0"/>
              <a:t> </a:t>
            </a:r>
            <a:r>
              <a:rPr lang="en-US" sz="2000" dirty="0" err="1"/>
              <a:t>hyvä</a:t>
            </a:r>
            <a:r>
              <a:rPr lang="en-US" sz="2000" dirty="0"/>
              <a:t> </a:t>
            </a:r>
            <a:r>
              <a:rPr lang="en-US" sz="2000" dirty="0" err="1"/>
              <a:t>kokemus</a:t>
            </a:r>
            <a:r>
              <a:rPr lang="en-US" sz="2000" dirty="0"/>
              <a:t> </a:t>
            </a:r>
            <a:r>
              <a:rPr lang="en-US" sz="2000" b="1" dirty="0" err="1"/>
              <a:t>monialaisesta</a:t>
            </a:r>
            <a:r>
              <a:rPr lang="en-US" sz="2000" b="1" dirty="0"/>
              <a:t> </a:t>
            </a:r>
            <a:r>
              <a:rPr lang="en-US" sz="2000" b="1" dirty="0" err="1"/>
              <a:t>asiantuntijayhteistyöstä</a:t>
            </a:r>
            <a:r>
              <a:rPr lang="en-US" sz="2000" dirty="0"/>
              <a:t>. </a:t>
            </a:r>
            <a:r>
              <a:rPr lang="en-US" sz="2000" dirty="0" err="1"/>
              <a:t>Etukäteissuunnittelu</a:t>
            </a:r>
            <a:r>
              <a:rPr lang="en-US" sz="2000" dirty="0"/>
              <a:t> </a:t>
            </a:r>
            <a:r>
              <a:rPr lang="en-US" sz="2000" dirty="0" err="1"/>
              <a:t>toi</a:t>
            </a:r>
            <a:r>
              <a:rPr lang="en-US" sz="2000" dirty="0"/>
              <a:t> </a:t>
            </a:r>
            <a:r>
              <a:rPr lang="en-US" sz="2000" dirty="0" err="1"/>
              <a:t>varmuutta</a:t>
            </a:r>
            <a:r>
              <a:rPr lang="en-US" sz="2000" dirty="0"/>
              <a:t> </a:t>
            </a:r>
            <a:r>
              <a:rPr lang="en-US" sz="2000" dirty="0" err="1"/>
              <a:t>työhön</a:t>
            </a:r>
            <a:r>
              <a:rPr lang="en-US" sz="2000" dirty="0"/>
              <a:t> ja </a:t>
            </a:r>
            <a:r>
              <a:rPr lang="en-US" sz="2000" dirty="0" err="1"/>
              <a:t>tästä</a:t>
            </a:r>
            <a:r>
              <a:rPr lang="en-US" sz="2000" dirty="0"/>
              <a:t> </a:t>
            </a:r>
            <a:r>
              <a:rPr lang="en-US" sz="2000" dirty="0" err="1"/>
              <a:t>syystä</a:t>
            </a:r>
            <a:r>
              <a:rPr lang="en-US" sz="2000" dirty="0"/>
              <a:t> </a:t>
            </a:r>
            <a:r>
              <a:rPr lang="en-US" sz="2000" dirty="0" err="1"/>
              <a:t>myös</a:t>
            </a:r>
            <a:r>
              <a:rPr lang="en-US" sz="2000" dirty="0"/>
              <a:t> </a:t>
            </a:r>
            <a:r>
              <a:rPr lang="en-US" sz="2000" dirty="0" err="1"/>
              <a:t>selviydyttiin</a:t>
            </a:r>
            <a:r>
              <a:rPr lang="en-US" sz="2000" dirty="0"/>
              <a:t> </a:t>
            </a:r>
            <a:r>
              <a:rPr lang="en-US" sz="2000" dirty="0" err="1"/>
              <a:t>pienistä</a:t>
            </a:r>
            <a:r>
              <a:rPr lang="en-US" sz="2000" dirty="0"/>
              <a:t> </a:t>
            </a:r>
            <a:r>
              <a:rPr lang="en-US" sz="2000" dirty="0" err="1"/>
              <a:t>muutoksista</a:t>
            </a:r>
            <a:r>
              <a:rPr lang="en-US" sz="2000" dirty="0"/>
              <a:t> ja </a:t>
            </a:r>
            <a:r>
              <a:rPr lang="en-US" sz="2000" dirty="0" err="1"/>
              <a:t>ennakoimattomista</a:t>
            </a:r>
            <a:r>
              <a:rPr lang="en-US" sz="2000" dirty="0"/>
              <a:t> </a:t>
            </a:r>
            <a:r>
              <a:rPr lang="en-US" sz="2000" dirty="0" err="1"/>
              <a:t>asioista</a:t>
            </a:r>
            <a:r>
              <a:rPr lang="en-US" sz="2000" dirty="0"/>
              <a:t> </a:t>
            </a:r>
            <a:r>
              <a:rPr lang="en-US" sz="2000" dirty="0" err="1"/>
              <a:t>matkan</a:t>
            </a:r>
            <a:r>
              <a:rPr lang="en-US" sz="2000" dirty="0"/>
              <a:t> </a:t>
            </a:r>
            <a:r>
              <a:rPr lang="en-US" sz="2000" dirty="0" err="1"/>
              <a:t>varrella</a:t>
            </a:r>
            <a:r>
              <a:rPr lang="en-US" sz="2000" dirty="0"/>
              <a:t>. </a:t>
            </a:r>
          </a:p>
          <a:p>
            <a:r>
              <a:rPr lang="en-US" sz="2000" b="1" dirty="0" err="1"/>
              <a:t>Kokemukset</a:t>
            </a:r>
            <a:r>
              <a:rPr lang="en-US" sz="2000" dirty="0"/>
              <a:t> </a:t>
            </a:r>
            <a:r>
              <a:rPr lang="en-US" sz="2000" dirty="0" err="1"/>
              <a:t>uudesta</a:t>
            </a:r>
            <a:r>
              <a:rPr lang="en-US" sz="2000" dirty="0"/>
              <a:t> </a:t>
            </a:r>
            <a:r>
              <a:rPr lang="en-US" sz="2000" dirty="0" err="1"/>
              <a:t>käytännöstä</a:t>
            </a:r>
            <a:r>
              <a:rPr lang="en-US" sz="2000" dirty="0"/>
              <a:t> </a:t>
            </a:r>
            <a:r>
              <a:rPr lang="en-US" sz="2000" dirty="0" err="1"/>
              <a:t>olivat</a:t>
            </a:r>
            <a:r>
              <a:rPr lang="en-US" sz="2000" dirty="0"/>
              <a:t> </a:t>
            </a:r>
            <a:r>
              <a:rPr lang="en-US" sz="2000" b="1" dirty="0" err="1"/>
              <a:t>hyviä</a:t>
            </a:r>
            <a:r>
              <a:rPr lang="en-US" sz="2000" b="1" dirty="0"/>
              <a:t> ja </a:t>
            </a:r>
            <a:r>
              <a:rPr lang="en-US" sz="2000" b="1" dirty="0" err="1"/>
              <a:t>toimintamalli</a:t>
            </a:r>
            <a:r>
              <a:rPr lang="en-US" sz="2000" b="1" dirty="0"/>
              <a:t> </a:t>
            </a:r>
            <a:r>
              <a:rPr lang="en-US" sz="2000" b="1" dirty="0" err="1"/>
              <a:t>otettiin</a:t>
            </a:r>
            <a:r>
              <a:rPr lang="en-US" sz="2000" b="1" dirty="0"/>
              <a:t> </a:t>
            </a:r>
            <a:r>
              <a:rPr lang="en-US" sz="2000" dirty="0" err="1"/>
              <a:t>yliopistoyhteisössä</a:t>
            </a:r>
            <a:r>
              <a:rPr lang="en-US" sz="2000" dirty="0"/>
              <a:t> </a:t>
            </a:r>
            <a:r>
              <a:rPr lang="en-US" sz="2000" b="1" dirty="0" err="1"/>
              <a:t>hyvin</a:t>
            </a:r>
            <a:r>
              <a:rPr lang="en-US" sz="2000" b="1" dirty="0"/>
              <a:t> </a:t>
            </a:r>
            <a:r>
              <a:rPr lang="en-US" sz="2000" b="1" dirty="0" err="1"/>
              <a:t>vastaan</a:t>
            </a:r>
            <a:endParaRPr lang="en-US" sz="2000" b="1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8BE09C-23BB-4E46-8D91-2D01D4C4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712" y="884707"/>
            <a:ext cx="9722048" cy="970405"/>
          </a:xfrm>
        </p:spPr>
        <p:txBody>
          <a:bodyPr>
            <a:noAutofit/>
          </a:bodyPr>
          <a:lstStyle/>
          <a:p>
            <a:r>
              <a:rPr lang="fi-FI" sz="2800" b="1" dirty="0"/>
              <a:t>Näin luotiin toimintamalli</a:t>
            </a:r>
            <a:br>
              <a:rPr lang="fi-FI" sz="3200" dirty="0"/>
            </a:b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40779174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43"/>
          <p:cNvSpPr>
            <a:spLocks noChangeArrowheads="1"/>
          </p:cNvSpPr>
          <p:nvPr/>
        </p:nvSpPr>
        <p:spPr bwMode="auto">
          <a:xfrm>
            <a:off x="152400" y="86380"/>
            <a:ext cx="184731" cy="10464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alt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45"/>
          <p:cNvSpPr>
            <a:spLocks noChangeArrowheads="1"/>
          </p:cNvSpPr>
          <p:nvPr/>
        </p:nvSpPr>
        <p:spPr bwMode="auto">
          <a:xfrm>
            <a:off x="152400" y="1742"/>
            <a:ext cx="2954655" cy="12157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alt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kumimoji="0" lang="fi-FI" altLang="fi-FI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ounded Rectangle 6"/>
          <p:cNvSpPr>
            <a:spLocks noChangeArrowheads="1"/>
          </p:cNvSpPr>
          <p:nvPr/>
        </p:nvSpPr>
        <p:spPr bwMode="auto">
          <a:xfrm>
            <a:off x="7671323" y="1468562"/>
            <a:ext cx="1509713" cy="242411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9) Suorituspaikan sitoumuksen antaja saa tiedon tehdystä ja tarkistetusta suunnitelmasta yo:n DMP-tiimiltä, jonka jälkeen hän voi tehdä päätöksen rahoituksen vastaanottamisesta</a:t>
            </a:r>
            <a:b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alt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SARA:ssa</a:t>
            </a: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ounded Rectangle 1"/>
          <p:cNvSpPr>
            <a:spLocks noChangeArrowheads="1"/>
          </p:cNvSpPr>
          <p:nvPr/>
        </p:nvSpPr>
        <p:spPr bwMode="auto">
          <a:xfrm>
            <a:off x="325956" y="1430850"/>
            <a:ext cx="1198562" cy="20351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kumimoji="0" lang="fi-FI" alt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Hakija </a:t>
            </a: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valmistelee hakemuksen ja aineiston-hallinnan tiivistelmän ja </a:t>
            </a:r>
            <a:r>
              <a:rPr kumimoji="0" lang="fi-FI" alt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jättää hakemuksen </a:t>
            </a:r>
            <a:r>
              <a:rPr kumimoji="0" lang="fi-FI" altLang="fi-FI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SARA:an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ounded Rectangle 2"/>
          <p:cNvSpPr>
            <a:spLocks noChangeArrowheads="1"/>
          </p:cNvSpPr>
          <p:nvPr/>
        </p:nvSpPr>
        <p:spPr bwMode="auto">
          <a:xfrm>
            <a:off x="578865" y="4029195"/>
            <a:ext cx="1974850" cy="19494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Hakija saa tietoa, koulutusta ja tukea aineistonhallinnan- suunnitelman tekemiseen ja sen vaatimien resurssien huomioimiseen hakemuksen budjetissa. (Datatuki ja talouden projektikirjanpitäjät)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4"/>
          <p:cNvSpPr>
            <a:spLocks noChangeArrowheads="1"/>
          </p:cNvSpPr>
          <p:nvPr/>
        </p:nvSpPr>
        <p:spPr bwMode="auto">
          <a:xfrm>
            <a:off x="4608360" y="1358232"/>
            <a:ext cx="1362075" cy="2449512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Myönteisen rahoitus-päätöksen jälkeen</a:t>
            </a: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hakijalla on aikaa 8 viikkoa viimeistellä ja tarkistuttaa laajempi aineistohallinta-suunnitelma ja jättää se </a:t>
            </a:r>
            <a:r>
              <a:rPr kumimoji="0" lang="fi-FI" alt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SARA:an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ounded Rectangle 5"/>
          <p:cNvSpPr>
            <a:spLocks noChangeArrowheads="1"/>
          </p:cNvSpPr>
          <p:nvPr/>
        </p:nvSpPr>
        <p:spPr bwMode="auto">
          <a:xfrm>
            <a:off x="1699373" y="1273745"/>
            <a:ext cx="1152525" cy="244633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Hakuajan päätyttyä suorituspaikan sitoumuksen antaja antaa hakemukselle </a:t>
            </a:r>
            <a:r>
              <a:rPr kumimoji="0" lang="fi-FI" alt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suoritus</a:t>
            </a:r>
            <a:br>
              <a:rPr kumimoji="0" lang="fi-FI" alt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alt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-paikan sitoumuksen </a:t>
            </a:r>
            <a:r>
              <a:rPr kumimoji="0" lang="fi-FI" altLang="fi-FI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SARA:ssa</a:t>
            </a:r>
            <a:r>
              <a:rPr kumimoji="0" lang="fi-FI" alt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ounded Rectangle 7"/>
          <p:cNvSpPr>
            <a:spLocks noChangeArrowheads="1"/>
          </p:cNvSpPr>
          <p:nvPr/>
        </p:nvSpPr>
        <p:spPr bwMode="auto">
          <a:xfrm>
            <a:off x="3472658" y="4750528"/>
            <a:ext cx="2647950" cy="10874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Yliopiston Datatuki tukee hakijaa laajemman aineistohallintasuunnitelman kirjoittamisessa.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5525453" y="3538111"/>
            <a:ext cx="370205" cy="1328420"/>
          </a:xfrm>
          <a:prstGeom prst="upDown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Up-Down Arrow 34"/>
          <p:cNvSpPr/>
          <p:nvPr/>
        </p:nvSpPr>
        <p:spPr>
          <a:xfrm>
            <a:off x="575787" y="3267485"/>
            <a:ext cx="370840" cy="1242060"/>
          </a:xfrm>
          <a:prstGeom prst="upDown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12"/>
          <p:cNvSpPr>
            <a:spLocks noChangeArrowheads="1"/>
          </p:cNvSpPr>
          <p:nvPr/>
        </p:nvSpPr>
        <p:spPr bwMode="auto">
          <a:xfrm>
            <a:off x="10612438" y="1432340"/>
            <a:ext cx="1144588" cy="26193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11)  Tutkimus-hankkeen aikana DMP:tä päivitetään tarvittaessa ja se arkistoidaan asian-mukaisesti.</a:t>
            </a: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Right Arrow 18"/>
          <p:cNvSpPr>
            <a:spLocks noChangeArrowheads="1"/>
          </p:cNvSpPr>
          <p:nvPr/>
        </p:nvSpPr>
        <p:spPr bwMode="auto">
          <a:xfrm>
            <a:off x="5302647" y="508221"/>
            <a:ext cx="3140075" cy="954088"/>
          </a:xfrm>
          <a:prstGeom prst="rightArrow">
            <a:avLst>
              <a:gd name="adj1" fmla="val 50000"/>
              <a:gd name="adj2" fmla="val 50008"/>
            </a:avLst>
          </a:prstGeom>
          <a:solidFill>
            <a:schemeClr val="accent4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viikon määräaika rahoituksen myönnöstä sen vastaanottamiseen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ounded Rectangle 3"/>
          <p:cNvSpPr>
            <a:spLocks noChangeArrowheads="1"/>
          </p:cNvSpPr>
          <p:nvPr/>
        </p:nvSpPr>
        <p:spPr bwMode="auto">
          <a:xfrm>
            <a:off x="3016015" y="1313335"/>
            <a:ext cx="1400175" cy="23971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Hakemuksen arvioinnin aikana </a:t>
            </a:r>
            <a:r>
              <a:rPr kumimoji="0" lang="fi-FI" alt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yo:n hakijoille viestitään aineistonhallinta-suunnitelmasta</a:t>
            </a: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sen valmistelemisesta ja myös aikataulusta.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Rounded Rectangle 10"/>
          <p:cNvSpPr>
            <a:spLocks noChangeArrowheads="1"/>
          </p:cNvSpPr>
          <p:nvPr/>
        </p:nvSpPr>
        <p:spPr bwMode="auto">
          <a:xfrm>
            <a:off x="9386347" y="1259170"/>
            <a:ext cx="1069975" cy="3344862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10) Luodessaan WBS-numeroa uudelle tutkimus-hankkeelle projektin-kirjanpitäjät tarkistavat tiedon tarkistetusta aineiston-hallinta-suunni-</a:t>
            </a:r>
            <a:r>
              <a:rPr kumimoji="0" lang="fi-FI" alt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telmasta</a:t>
            </a: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ounded Rectangle 14"/>
          <p:cNvSpPr>
            <a:spLocks noChangeArrowheads="1"/>
          </p:cNvSpPr>
          <p:nvPr/>
        </p:nvSpPr>
        <p:spPr bwMode="auto">
          <a:xfrm>
            <a:off x="6755003" y="4638610"/>
            <a:ext cx="2941637" cy="13112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DMP-tiimi tarkistaa suunnitelman ja ilmoittaa </a:t>
            </a:r>
            <a:r>
              <a:rPr kumimoji="0" lang="fi-FI" alt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FioriProhan</a:t>
            </a: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kautta sen olevan yliopistossa toteutettavissa ja noudattavan hyvää aineistonhallintatapaa (eli rahoituksen voi vastaanottaa) tai että suunnitelma kaipaa täydennyksiä. 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Down Arrow 15"/>
          <p:cNvSpPr>
            <a:spLocks noChangeArrowheads="1"/>
          </p:cNvSpPr>
          <p:nvPr/>
        </p:nvSpPr>
        <p:spPr bwMode="auto">
          <a:xfrm>
            <a:off x="883890" y="922326"/>
            <a:ext cx="1466850" cy="6381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Haku päättyy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Down Arrow 16"/>
          <p:cNvSpPr>
            <a:spLocks noChangeArrowheads="1"/>
          </p:cNvSpPr>
          <p:nvPr/>
        </p:nvSpPr>
        <p:spPr bwMode="auto">
          <a:xfrm>
            <a:off x="3844868" y="775625"/>
            <a:ext cx="1466850" cy="793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Rahoitus-päätös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Down Arrow 17"/>
          <p:cNvSpPr>
            <a:spLocks noChangeArrowheads="1"/>
          </p:cNvSpPr>
          <p:nvPr/>
        </p:nvSpPr>
        <p:spPr bwMode="auto">
          <a:xfrm>
            <a:off x="8280352" y="735988"/>
            <a:ext cx="1863725" cy="9239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Rahoituksen vastaan-ottaminen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ounded Rectangle 19"/>
          <p:cNvSpPr>
            <a:spLocks noChangeArrowheads="1"/>
          </p:cNvSpPr>
          <p:nvPr/>
        </p:nvSpPr>
        <p:spPr bwMode="auto">
          <a:xfrm>
            <a:off x="6187276" y="1366169"/>
            <a:ext cx="1250950" cy="24415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Hakija toimittaa </a:t>
            </a:r>
            <a:r>
              <a:rPr kumimoji="0" lang="fi-FI" alt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DMP:n</a:t>
            </a: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alt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tarkistettavaksiDatatuen</a:t>
            </a: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DMP-tiimille.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Curved Right Arrow 44"/>
          <p:cNvSpPr/>
          <p:nvPr/>
        </p:nvSpPr>
        <p:spPr>
          <a:xfrm rot="16200000">
            <a:off x="7213478" y="3022718"/>
            <a:ext cx="1068705" cy="2286000"/>
          </a:xfrm>
          <a:prstGeom prst="curvedRightArrow">
            <a:avLst>
              <a:gd name="adj1" fmla="val 25000"/>
              <a:gd name="adj2" fmla="val 24750"/>
              <a:gd name="adj3" fmla="val 60789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Up-Down Arrow 45"/>
          <p:cNvSpPr/>
          <p:nvPr/>
        </p:nvSpPr>
        <p:spPr>
          <a:xfrm>
            <a:off x="3844035" y="3559539"/>
            <a:ext cx="370205" cy="1319530"/>
          </a:xfrm>
          <a:prstGeom prst="upDown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3288664" y="6097499"/>
            <a:ext cx="847725" cy="466725"/>
          </a:xfrm>
          <a:prstGeom prst="ellipse">
            <a:avLst/>
          </a:prstGeom>
          <a:solidFill>
            <a:srgbClr val="5B9BD5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Hakija</a:t>
            </a: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4376040" y="6011248"/>
            <a:ext cx="1225550" cy="666750"/>
          </a:xfrm>
          <a:prstGeom prst="ellipse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Datatuki/</a:t>
            </a:r>
            <a:b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DMP-tiimi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Oval 23"/>
          <p:cNvSpPr>
            <a:spLocks noChangeArrowheads="1"/>
          </p:cNvSpPr>
          <p:nvPr/>
        </p:nvSpPr>
        <p:spPr bwMode="auto">
          <a:xfrm>
            <a:off x="7999806" y="6192911"/>
            <a:ext cx="889310" cy="48508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Talous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Oval 24"/>
          <p:cNvSpPr>
            <a:spLocks noChangeArrowheads="1"/>
          </p:cNvSpPr>
          <p:nvPr/>
        </p:nvSpPr>
        <p:spPr bwMode="auto">
          <a:xfrm>
            <a:off x="5841241" y="6019205"/>
            <a:ext cx="1906588" cy="704850"/>
          </a:xfrm>
          <a:prstGeom prst="ellipse">
            <a:avLst/>
          </a:prstGeom>
          <a:solidFill>
            <a:srgbClr val="92D050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Suorituspaikan sitoumuksen antaja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ctangle 69"/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88"/>
          <p:cNvSpPr>
            <a:spLocks noChangeArrowheads="1"/>
          </p:cNvSpPr>
          <p:nvPr/>
        </p:nvSpPr>
        <p:spPr bwMode="auto">
          <a:xfrm>
            <a:off x="152400" y="86380"/>
            <a:ext cx="184731" cy="10464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alt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140" name="Picture 92" descr="https://mirrors.creativecommons.org/presskit/buttons/88x31/png/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080" y="6311016"/>
            <a:ext cx="1223616" cy="4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3" y="6006397"/>
            <a:ext cx="2340864" cy="798101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88979" y="253384"/>
            <a:ext cx="11128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HY:n toimintamalli Suomen Akatemian uuden aineistonhallintasuunnitelmiin liittyvän ohjeistuksen tueksi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73971"/>
      </p:ext>
    </p:extLst>
  </p:cSld>
  <p:clrMapOvr>
    <a:masterClrMapping/>
  </p:clrMapOvr>
</p:sld>
</file>

<file path=ppt/theme/theme1.xml><?xml version="1.0" encoding="utf-8"?>
<a:theme xmlns:a="http://schemas.openxmlformats.org/drawingml/2006/main" name="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+PowerPoint+pohja_laajakuva_Arialfont" id="{D7A8ADDE-E019-49DF-8E37-5B1D3E7A1655}" vid="{01F71E6A-549A-4A68-BD81-EF90E1A5E29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Laajakuva</PresentationFormat>
  <Paragraphs>37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Gotham Narrow Bold</vt:lpstr>
      <vt:lpstr>Gotham Narrow Book</vt:lpstr>
      <vt:lpstr>Gotham-Bold</vt:lpstr>
      <vt:lpstr>HY_2016</vt:lpstr>
      <vt:lpstr>1_Office Theme</vt:lpstr>
      <vt:lpstr>Aineistonhallintasuunnitelmien käsittely Suomen Akatemian rahoituspäätöksen saaneissa hankkeissa  Helsingin yliopistossa 2020-&gt;  – näin luotiin toimintamalli</vt:lpstr>
      <vt:lpstr>Näin luotiin toimintamalli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Aineistonhallintasuunnitelmien käsittely Suomen Akatemian rahoituspäätöksen saaneissa hankkeissa  Helsingin yliopistossa 2020-&gt;  – näin luotiin toimintamalli</dc:title>
  <dc:creator>Ilmari Jauhiainen</dc:creator>
  <cp:lastModifiedBy>Ilmari Jauhiainen</cp:lastModifiedBy>
  <cp:revision>1</cp:revision>
  <dcterms:created xsi:type="dcterms:W3CDTF">2021-11-26T12:00:46Z</dcterms:created>
  <dcterms:modified xsi:type="dcterms:W3CDTF">2021-11-26T12:01:27Z</dcterms:modified>
</cp:coreProperties>
</file>