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4816" r:id="rId9"/>
  </p:sldMasterIdLst>
  <p:notesMasterIdLst>
    <p:notesMasterId r:id="rId50"/>
  </p:notesMasterIdLst>
  <p:handoutMasterIdLst>
    <p:handoutMasterId r:id="rId51"/>
  </p:handoutMasterIdLst>
  <p:sldIdLst>
    <p:sldId id="266" r:id="rId10"/>
    <p:sldId id="512" r:id="rId11"/>
    <p:sldId id="678" r:id="rId12"/>
    <p:sldId id="650" r:id="rId13"/>
    <p:sldId id="657" r:id="rId14"/>
    <p:sldId id="405" r:id="rId15"/>
    <p:sldId id="674" r:id="rId16"/>
    <p:sldId id="616" r:id="rId17"/>
    <p:sldId id="640" r:id="rId18"/>
    <p:sldId id="482" r:id="rId19"/>
    <p:sldId id="513" r:id="rId20"/>
    <p:sldId id="503" r:id="rId21"/>
    <p:sldId id="652" r:id="rId22"/>
    <p:sldId id="625" r:id="rId23"/>
    <p:sldId id="627" r:id="rId24"/>
    <p:sldId id="630" r:id="rId25"/>
    <p:sldId id="670" r:id="rId26"/>
    <p:sldId id="325" r:id="rId27"/>
    <p:sldId id="515" r:id="rId28"/>
    <p:sldId id="680" r:id="rId29"/>
    <p:sldId id="324" r:id="rId30"/>
    <p:sldId id="666" r:id="rId31"/>
    <p:sldId id="672" r:id="rId32"/>
    <p:sldId id="673" r:id="rId33"/>
    <p:sldId id="610" r:id="rId34"/>
    <p:sldId id="681" r:id="rId35"/>
    <p:sldId id="669" r:id="rId36"/>
    <p:sldId id="656" r:id="rId37"/>
    <p:sldId id="653" r:id="rId38"/>
    <p:sldId id="619" r:id="rId39"/>
    <p:sldId id="655" r:id="rId40"/>
    <p:sldId id="667" r:id="rId41"/>
    <p:sldId id="536" r:id="rId42"/>
    <p:sldId id="631" r:id="rId43"/>
    <p:sldId id="682" r:id="rId44"/>
    <p:sldId id="668" r:id="rId45"/>
    <p:sldId id="684" r:id="rId46"/>
    <p:sldId id="649" r:id="rId47"/>
    <p:sldId id="358" r:id="rId48"/>
    <p:sldId id="302" r:id="rId4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8A525"/>
    <a:srgbClr val="E8D50C"/>
    <a:srgbClr val="F1C908"/>
    <a:srgbClr val="FFD579"/>
    <a:srgbClr val="DBC831"/>
    <a:srgbClr val="CA5A57"/>
    <a:srgbClr val="CCCCCC"/>
    <a:srgbClr val="FF9600"/>
    <a:srgbClr val="A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30" d="100"/>
          <a:sy n="130" d="100"/>
        </p:scale>
        <p:origin x="672"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7" d="100"/>
        <a:sy n="97" d="100"/>
      </p:scale>
      <p:origin x="0" y="-2384"/>
    </p:cViewPr>
  </p:sorterViewPr>
  <p:notesViewPr>
    <p:cSldViewPr snapToGrid="0">
      <p:cViewPr varScale="1">
        <p:scale>
          <a:sx n="84" d="100"/>
          <a:sy n="84" d="100"/>
        </p:scale>
        <p:origin x="-231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B620C-048E-3A4C-8188-7FECCDC1D767}"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5420217-C93E-1941-AE87-18C3866EF612}">
      <dgm:prSet phldrT="[Text]"/>
      <dgm:spPr>
        <a:gradFill rotWithShape="0">
          <a:gsLst>
            <a:gs pos="39000">
              <a:srgbClr val="FFC000"/>
            </a:gs>
            <a:gs pos="100000">
              <a:srgbClr val="00B050"/>
            </a:gs>
          </a:gsLst>
          <a:lin ang="5400000" scaled="1"/>
        </a:gradFill>
        <a:effectLst/>
      </dgm:spPr>
      <dgm:t>
        <a:bodyPr/>
        <a:lstStyle/>
        <a:p>
          <a:r>
            <a:rPr lang="en-US" b="1" dirty="0">
              <a:solidFill>
                <a:srgbClr val="FFFFFF"/>
              </a:solidFill>
              <a:latin typeface="Helvetica"/>
              <a:cs typeface="Helvetica"/>
            </a:rPr>
            <a:t>Open Access</a:t>
          </a:r>
        </a:p>
      </dgm:t>
    </dgm:pt>
    <dgm:pt modelId="{51E8E99C-7DBF-7D4D-A25F-41509FA9BE4A}" type="parTrans" cxnId="{913BDF46-8AE9-8C4C-859F-499624510CBC}">
      <dgm:prSet/>
      <dgm:spPr/>
      <dgm:t>
        <a:bodyPr/>
        <a:lstStyle/>
        <a:p>
          <a:endParaRPr lang="en-US">
            <a:latin typeface="Helvetica"/>
            <a:cs typeface="Helvetica"/>
          </a:endParaRPr>
        </a:p>
      </dgm:t>
    </dgm:pt>
    <dgm:pt modelId="{E17E6E90-0E12-454F-A6E9-A2C405EC6986}" type="sibTrans" cxnId="{913BDF46-8AE9-8C4C-859F-499624510CBC}">
      <dgm:prSet/>
      <dgm:spPr/>
      <dgm:t>
        <a:bodyPr/>
        <a:lstStyle/>
        <a:p>
          <a:endParaRPr lang="en-US">
            <a:latin typeface="Helvetica"/>
            <a:cs typeface="Helvetica"/>
          </a:endParaRPr>
        </a:p>
      </dgm:t>
    </dgm:pt>
    <dgm:pt modelId="{AD1AC7E4-1059-F144-9DA7-4ADFB6AB75C9}">
      <dgm:prSet phldrT="[Text]"/>
      <dgm:spPr>
        <a:solidFill>
          <a:schemeClr val="tx1">
            <a:lumMod val="65000"/>
            <a:lumOff val="35000"/>
          </a:schemeClr>
        </a:solidFill>
        <a:effectLst/>
      </dgm:spPr>
      <dgm:t>
        <a:bodyPr/>
        <a:lstStyle/>
        <a:p>
          <a:r>
            <a:rPr lang="en-US" b="1" dirty="0">
              <a:solidFill>
                <a:srgbClr val="FFFFFF"/>
              </a:solidFill>
              <a:latin typeface="Helvetica"/>
              <a:cs typeface="Helvetica"/>
            </a:rPr>
            <a:t>The Needs of Scholarly Communication</a:t>
          </a:r>
        </a:p>
      </dgm:t>
    </dgm:pt>
    <dgm:pt modelId="{0570537B-6D76-D64D-A3B1-E8BEC05D1CCD}" type="parTrans" cxnId="{6EC54B06-629C-F54B-98F4-FA6F0E11B55A}">
      <dgm:prSet/>
      <dgm:spPr>
        <a:solidFill>
          <a:schemeClr val="accent3">
            <a:lumMod val="50000"/>
          </a:schemeClr>
        </a:solidFill>
        <a:ln>
          <a:noFill/>
        </a:ln>
        <a:effectLst/>
      </dgm:spPr>
      <dgm:t>
        <a:bodyPr/>
        <a:lstStyle/>
        <a:p>
          <a:endParaRPr lang="en-US">
            <a:latin typeface="Helvetica"/>
            <a:cs typeface="Helvetica"/>
          </a:endParaRPr>
        </a:p>
      </dgm:t>
    </dgm:pt>
    <dgm:pt modelId="{88D5BF22-1DFD-E64C-BBA0-75A1B2301CCB}" type="sibTrans" cxnId="{6EC54B06-629C-F54B-98F4-FA6F0E11B55A}">
      <dgm:prSet/>
      <dgm:spPr/>
      <dgm:t>
        <a:bodyPr/>
        <a:lstStyle/>
        <a:p>
          <a:endParaRPr lang="en-US">
            <a:latin typeface="Helvetica"/>
            <a:cs typeface="Helvetica"/>
          </a:endParaRPr>
        </a:p>
      </dgm:t>
    </dgm:pt>
    <dgm:pt modelId="{7A7776AA-F70C-3C44-9E48-CEA07D6E50FD}">
      <dgm:prSet phldrT="[Text]"/>
      <dgm:spPr>
        <a:solidFill>
          <a:schemeClr val="tx1">
            <a:lumMod val="65000"/>
            <a:lumOff val="35000"/>
          </a:schemeClr>
        </a:solidFill>
        <a:effectLst/>
      </dgm:spPr>
      <dgm:t>
        <a:bodyPr/>
        <a:lstStyle/>
        <a:p>
          <a:r>
            <a:rPr lang="en-US" b="1" dirty="0">
              <a:solidFill>
                <a:srgbClr val="FFFFFF"/>
              </a:solidFill>
              <a:latin typeface="Helvetica"/>
              <a:cs typeface="Helvetica"/>
            </a:rPr>
            <a:t>Financial Aspects</a:t>
          </a:r>
        </a:p>
      </dgm:t>
    </dgm:pt>
    <dgm:pt modelId="{BE94531B-783C-3B41-9EEA-803532EF1571}" type="parTrans" cxnId="{85CEA117-F62B-1249-BC48-1C4278CAEF02}">
      <dgm:prSet/>
      <dgm:spPr>
        <a:solidFill>
          <a:schemeClr val="accent3">
            <a:lumMod val="50000"/>
          </a:schemeClr>
        </a:solidFill>
        <a:effectLst/>
      </dgm:spPr>
      <dgm:t>
        <a:bodyPr/>
        <a:lstStyle/>
        <a:p>
          <a:endParaRPr lang="en-US">
            <a:latin typeface="Helvetica"/>
            <a:cs typeface="Helvetica"/>
          </a:endParaRPr>
        </a:p>
      </dgm:t>
    </dgm:pt>
    <dgm:pt modelId="{B05F1C41-FA33-E349-9F37-7A57DAA0FE2B}" type="sibTrans" cxnId="{85CEA117-F62B-1249-BC48-1C4278CAEF02}">
      <dgm:prSet/>
      <dgm:spPr/>
      <dgm:t>
        <a:bodyPr/>
        <a:lstStyle/>
        <a:p>
          <a:endParaRPr lang="en-US">
            <a:latin typeface="Helvetica"/>
            <a:cs typeface="Helvetica"/>
          </a:endParaRPr>
        </a:p>
      </dgm:t>
    </dgm:pt>
    <dgm:pt modelId="{535B360E-224F-6A4F-8F28-67B0C599CAAA}">
      <dgm:prSet phldrT="[Text]"/>
      <dgm:spPr>
        <a:solidFill>
          <a:schemeClr val="tx1">
            <a:lumMod val="65000"/>
            <a:lumOff val="35000"/>
          </a:schemeClr>
        </a:solidFill>
        <a:effectLst/>
      </dgm:spPr>
      <dgm:t>
        <a:bodyPr/>
        <a:lstStyle/>
        <a:p>
          <a:r>
            <a:rPr lang="en-US" b="1" dirty="0">
              <a:solidFill>
                <a:srgbClr val="FFFFFF"/>
              </a:solidFill>
              <a:latin typeface="Helvetica"/>
              <a:cs typeface="Helvetica"/>
            </a:rPr>
            <a:t>Science Policy</a:t>
          </a:r>
        </a:p>
      </dgm:t>
    </dgm:pt>
    <dgm:pt modelId="{83196217-4CF5-C444-B0A2-858619ED1DE0}" type="parTrans" cxnId="{23388594-5342-5144-8714-2EC120240E6E}">
      <dgm:prSet/>
      <dgm:spPr>
        <a:solidFill>
          <a:schemeClr val="accent3">
            <a:lumMod val="50000"/>
          </a:schemeClr>
        </a:solidFill>
        <a:effectLst/>
      </dgm:spPr>
      <dgm:t>
        <a:bodyPr/>
        <a:lstStyle/>
        <a:p>
          <a:endParaRPr lang="en-US">
            <a:latin typeface="Helvetica"/>
            <a:cs typeface="Helvetica"/>
          </a:endParaRPr>
        </a:p>
      </dgm:t>
    </dgm:pt>
    <dgm:pt modelId="{2085F66B-0AE6-5845-9661-921DEB6003BE}" type="sibTrans" cxnId="{23388594-5342-5144-8714-2EC120240E6E}">
      <dgm:prSet/>
      <dgm:spPr/>
      <dgm:t>
        <a:bodyPr/>
        <a:lstStyle/>
        <a:p>
          <a:endParaRPr lang="en-US">
            <a:latin typeface="Helvetica"/>
            <a:cs typeface="Helvetica"/>
          </a:endParaRPr>
        </a:p>
      </dgm:t>
    </dgm:pt>
    <dgm:pt modelId="{7B719861-3FC7-6E49-938B-25F295AF5EFE}">
      <dgm:prSet phldrT="[Text]"/>
      <dgm:spPr>
        <a:solidFill>
          <a:schemeClr val="tx1">
            <a:lumMod val="65000"/>
            <a:lumOff val="35000"/>
          </a:schemeClr>
        </a:solidFill>
        <a:effectLst/>
      </dgm:spPr>
      <dgm:t>
        <a:bodyPr/>
        <a:lstStyle/>
        <a:p>
          <a:r>
            <a:rPr lang="en-US" b="1" dirty="0">
              <a:solidFill>
                <a:srgbClr val="FFFFFF"/>
              </a:solidFill>
              <a:latin typeface="Helvetica"/>
              <a:cs typeface="Helvetica"/>
            </a:rPr>
            <a:t>Technology Development</a:t>
          </a:r>
        </a:p>
      </dgm:t>
    </dgm:pt>
    <dgm:pt modelId="{EE865ED6-77F4-0F49-8755-EB80694635FB}" type="parTrans" cxnId="{DAA9B15B-7DDC-D548-8987-977652EBED6E}">
      <dgm:prSet/>
      <dgm:spPr>
        <a:solidFill>
          <a:schemeClr val="accent3">
            <a:lumMod val="50000"/>
          </a:schemeClr>
        </a:solidFill>
        <a:effectLst/>
      </dgm:spPr>
      <dgm:t>
        <a:bodyPr/>
        <a:lstStyle/>
        <a:p>
          <a:endParaRPr lang="en-US"/>
        </a:p>
      </dgm:t>
    </dgm:pt>
    <dgm:pt modelId="{C5DC572E-21D1-CC40-8826-9087AA48833F}" type="sibTrans" cxnId="{DAA9B15B-7DDC-D548-8987-977652EBED6E}">
      <dgm:prSet/>
      <dgm:spPr/>
      <dgm:t>
        <a:bodyPr/>
        <a:lstStyle/>
        <a:p>
          <a:endParaRPr lang="en-US"/>
        </a:p>
      </dgm:t>
    </dgm:pt>
    <dgm:pt modelId="{6CF9A8F9-6BEC-7D47-ACA3-F90D0B139E53}" type="pres">
      <dgm:prSet presAssocID="{587B620C-048E-3A4C-8188-7FECCDC1D767}" presName="cycle" presStyleCnt="0">
        <dgm:presLayoutVars>
          <dgm:chMax val="1"/>
          <dgm:dir/>
          <dgm:animLvl val="ctr"/>
          <dgm:resizeHandles val="exact"/>
        </dgm:presLayoutVars>
      </dgm:prSet>
      <dgm:spPr/>
    </dgm:pt>
    <dgm:pt modelId="{16CD2762-B34D-2B49-9BF7-CC224F6AC2A8}" type="pres">
      <dgm:prSet presAssocID="{95420217-C93E-1941-AE87-18C3866EF612}" presName="centerShape" presStyleLbl="node0" presStyleIdx="0" presStyleCnt="1"/>
      <dgm:spPr/>
    </dgm:pt>
    <dgm:pt modelId="{FFE0A51B-B8F5-254E-BAB6-9BA0789F55D1}" type="pres">
      <dgm:prSet presAssocID="{0570537B-6D76-D64D-A3B1-E8BEC05D1CCD}" presName="parTrans" presStyleLbl="bgSibTrans2D1" presStyleIdx="0" presStyleCnt="4"/>
      <dgm:spPr/>
    </dgm:pt>
    <dgm:pt modelId="{2F6C5507-45E1-9A45-BF1E-ED9A9A3CC219}" type="pres">
      <dgm:prSet presAssocID="{AD1AC7E4-1059-F144-9DA7-4ADFB6AB75C9}" presName="node" presStyleLbl="node1" presStyleIdx="0" presStyleCnt="4">
        <dgm:presLayoutVars>
          <dgm:bulletEnabled val="1"/>
        </dgm:presLayoutVars>
      </dgm:prSet>
      <dgm:spPr/>
    </dgm:pt>
    <dgm:pt modelId="{42C6ECB6-98C9-134C-96F0-A53087B3D6C1}" type="pres">
      <dgm:prSet presAssocID="{EE865ED6-77F4-0F49-8755-EB80694635FB}" presName="parTrans" presStyleLbl="bgSibTrans2D1" presStyleIdx="1" presStyleCnt="4"/>
      <dgm:spPr/>
    </dgm:pt>
    <dgm:pt modelId="{6C857A19-D1F6-1341-86F6-6F192B942688}" type="pres">
      <dgm:prSet presAssocID="{7B719861-3FC7-6E49-938B-25F295AF5EFE}" presName="node" presStyleLbl="node1" presStyleIdx="1" presStyleCnt="4">
        <dgm:presLayoutVars>
          <dgm:bulletEnabled val="1"/>
        </dgm:presLayoutVars>
      </dgm:prSet>
      <dgm:spPr/>
    </dgm:pt>
    <dgm:pt modelId="{B19F0705-412A-5240-8CBF-22613BEC2E8F}" type="pres">
      <dgm:prSet presAssocID="{BE94531B-783C-3B41-9EEA-803532EF1571}" presName="parTrans" presStyleLbl="bgSibTrans2D1" presStyleIdx="2" presStyleCnt="4"/>
      <dgm:spPr/>
    </dgm:pt>
    <dgm:pt modelId="{BA1D4079-2EDE-C54E-AC95-C70D0860C517}" type="pres">
      <dgm:prSet presAssocID="{7A7776AA-F70C-3C44-9E48-CEA07D6E50FD}" presName="node" presStyleLbl="node1" presStyleIdx="2" presStyleCnt="4">
        <dgm:presLayoutVars>
          <dgm:bulletEnabled val="1"/>
        </dgm:presLayoutVars>
      </dgm:prSet>
      <dgm:spPr/>
    </dgm:pt>
    <dgm:pt modelId="{FA2F9F58-99EB-364B-95EB-6EC93395A3BA}" type="pres">
      <dgm:prSet presAssocID="{83196217-4CF5-C444-B0A2-858619ED1DE0}" presName="parTrans" presStyleLbl="bgSibTrans2D1" presStyleIdx="3" presStyleCnt="4"/>
      <dgm:spPr/>
    </dgm:pt>
    <dgm:pt modelId="{7142B477-A18D-2A41-820C-6AA40C4ACB35}" type="pres">
      <dgm:prSet presAssocID="{535B360E-224F-6A4F-8F28-67B0C599CAAA}" presName="node" presStyleLbl="node1" presStyleIdx="3" presStyleCnt="4">
        <dgm:presLayoutVars>
          <dgm:bulletEnabled val="1"/>
        </dgm:presLayoutVars>
      </dgm:prSet>
      <dgm:spPr/>
    </dgm:pt>
  </dgm:ptLst>
  <dgm:cxnLst>
    <dgm:cxn modelId="{6EC54B06-629C-F54B-98F4-FA6F0E11B55A}" srcId="{95420217-C93E-1941-AE87-18C3866EF612}" destId="{AD1AC7E4-1059-F144-9DA7-4ADFB6AB75C9}" srcOrd="0" destOrd="0" parTransId="{0570537B-6D76-D64D-A3B1-E8BEC05D1CCD}" sibTransId="{88D5BF22-1DFD-E64C-BBA0-75A1B2301CCB}"/>
    <dgm:cxn modelId="{85CEA117-F62B-1249-BC48-1C4278CAEF02}" srcId="{95420217-C93E-1941-AE87-18C3866EF612}" destId="{7A7776AA-F70C-3C44-9E48-CEA07D6E50FD}" srcOrd="2" destOrd="0" parTransId="{BE94531B-783C-3B41-9EEA-803532EF1571}" sibTransId="{B05F1C41-FA33-E349-9F37-7A57DAA0FE2B}"/>
    <dgm:cxn modelId="{AB720C5B-28F4-8642-A048-62729B62FBF1}" type="presOf" srcId="{95420217-C93E-1941-AE87-18C3866EF612}" destId="{16CD2762-B34D-2B49-9BF7-CC224F6AC2A8}" srcOrd="0" destOrd="0" presId="urn:microsoft.com/office/officeart/2005/8/layout/radial4"/>
    <dgm:cxn modelId="{DAA9B15B-7DDC-D548-8987-977652EBED6E}" srcId="{95420217-C93E-1941-AE87-18C3866EF612}" destId="{7B719861-3FC7-6E49-938B-25F295AF5EFE}" srcOrd="1" destOrd="0" parTransId="{EE865ED6-77F4-0F49-8755-EB80694635FB}" sibTransId="{C5DC572E-21D1-CC40-8826-9087AA48833F}"/>
    <dgm:cxn modelId="{03982041-9058-4744-9464-D7A3EF435ABC}" type="presOf" srcId="{EE865ED6-77F4-0F49-8755-EB80694635FB}" destId="{42C6ECB6-98C9-134C-96F0-A53087B3D6C1}" srcOrd="0" destOrd="0" presId="urn:microsoft.com/office/officeart/2005/8/layout/radial4"/>
    <dgm:cxn modelId="{9E1CB941-210C-744E-BF71-0516977BAC35}" type="presOf" srcId="{535B360E-224F-6A4F-8F28-67B0C599CAAA}" destId="{7142B477-A18D-2A41-820C-6AA40C4ACB35}" srcOrd="0" destOrd="0" presId="urn:microsoft.com/office/officeart/2005/8/layout/radial4"/>
    <dgm:cxn modelId="{913BDF46-8AE9-8C4C-859F-499624510CBC}" srcId="{587B620C-048E-3A4C-8188-7FECCDC1D767}" destId="{95420217-C93E-1941-AE87-18C3866EF612}" srcOrd="0" destOrd="0" parTransId="{51E8E99C-7DBF-7D4D-A25F-41509FA9BE4A}" sibTransId="{E17E6E90-0E12-454F-A6E9-A2C405EC6986}"/>
    <dgm:cxn modelId="{CCF64053-D42B-484A-A2E8-E76028256229}" type="presOf" srcId="{7A7776AA-F70C-3C44-9E48-CEA07D6E50FD}" destId="{BA1D4079-2EDE-C54E-AC95-C70D0860C517}" srcOrd="0" destOrd="0" presId="urn:microsoft.com/office/officeart/2005/8/layout/radial4"/>
    <dgm:cxn modelId="{56FD2874-CD84-694B-AFDC-8659DC89596F}" type="presOf" srcId="{587B620C-048E-3A4C-8188-7FECCDC1D767}" destId="{6CF9A8F9-6BEC-7D47-ACA3-F90D0B139E53}" srcOrd="0" destOrd="0" presId="urn:microsoft.com/office/officeart/2005/8/layout/radial4"/>
    <dgm:cxn modelId="{23388594-5342-5144-8714-2EC120240E6E}" srcId="{95420217-C93E-1941-AE87-18C3866EF612}" destId="{535B360E-224F-6A4F-8F28-67B0C599CAAA}" srcOrd="3" destOrd="0" parTransId="{83196217-4CF5-C444-B0A2-858619ED1DE0}" sibTransId="{2085F66B-0AE6-5845-9661-921DEB6003BE}"/>
    <dgm:cxn modelId="{BD5C17A5-74EC-654E-B16D-892566675DA6}" type="presOf" srcId="{7B719861-3FC7-6E49-938B-25F295AF5EFE}" destId="{6C857A19-D1F6-1341-86F6-6F192B942688}" srcOrd="0" destOrd="0" presId="urn:microsoft.com/office/officeart/2005/8/layout/radial4"/>
    <dgm:cxn modelId="{238340BB-5C99-BE4D-ADFE-33D7C73BF95B}" type="presOf" srcId="{83196217-4CF5-C444-B0A2-858619ED1DE0}" destId="{FA2F9F58-99EB-364B-95EB-6EC93395A3BA}" srcOrd="0" destOrd="0" presId="urn:microsoft.com/office/officeart/2005/8/layout/radial4"/>
    <dgm:cxn modelId="{AFDA4ACE-AC14-914A-8093-2D961AD314DF}" type="presOf" srcId="{AD1AC7E4-1059-F144-9DA7-4ADFB6AB75C9}" destId="{2F6C5507-45E1-9A45-BF1E-ED9A9A3CC219}" srcOrd="0" destOrd="0" presId="urn:microsoft.com/office/officeart/2005/8/layout/radial4"/>
    <dgm:cxn modelId="{DBA9F1D2-4FF2-364A-85AF-A9AE97250265}" type="presOf" srcId="{BE94531B-783C-3B41-9EEA-803532EF1571}" destId="{B19F0705-412A-5240-8CBF-22613BEC2E8F}" srcOrd="0" destOrd="0" presId="urn:microsoft.com/office/officeart/2005/8/layout/radial4"/>
    <dgm:cxn modelId="{1A8203FE-4B46-B04F-A9A8-F879EBBAE29F}" type="presOf" srcId="{0570537B-6D76-D64D-A3B1-E8BEC05D1CCD}" destId="{FFE0A51B-B8F5-254E-BAB6-9BA0789F55D1}" srcOrd="0" destOrd="0" presId="urn:microsoft.com/office/officeart/2005/8/layout/radial4"/>
    <dgm:cxn modelId="{65F6B149-48E8-3E43-97B4-0E4F88D66AA0}" type="presParOf" srcId="{6CF9A8F9-6BEC-7D47-ACA3-F90D0B139E53}" destId="{16CD2762-B34D-2B49-9BF7-CC224F6AC2A8}" srcOrd="0" destOrd="0" presId="urn:microsoft.com/office/officeart/2005/8/layout/radial4"/>
    <dgm:cxn modelId="{536E2B0E-F094-B040-958D-D6F180CC13C8}" type="presParOf" srcId="{6CF9A8F9-6BEC-7D47-ACA3-F90D0B139E53}" destId="{FFE0A51B-B8F5-254E-BAB6-9BA0789F55D1}" srcOrd="1" destOrd="0" presId="urn:microsoft.com/office/officeart/2005/8/layout/radial4"/>
    <dgm:cxn modelId="{E57B1BF5-E729-2A4C-AD7A-1C84A33E4DF0}" type="presParOf" srcId="{6CF9A8F9-6BEC-7D47-ACA3-F90D0B139E53}" destId="{2F6C5507-45E1-9A45-BF1E-ED9A9A3CC219}" srcOrd="2" destOrd="0" presId="urn:microsoft.com/office/officeart/2005/8/layout/radial4"/>
    <dgm:cxn modelId="{5CF4ECB7-A897-844B-8F42-9DBC88079E15}" type="presParOf" srcId="{6CF9A8F9-6BEC-7D47-ACA3-F90D0B139E53}" destId="{42C6ECB6-98C9-134C-96F0-A53087B3D6C1}" srcOrd="3" destOrd="0" presId="urn:microsoft.com/office/officeart/2005/8/layout/radial4"/>
    <dgm:cxn modelId="{38DE903A-4508-F049-A5CF-7922A6476684}" type="presParOf" srcId="{6CF9A8F9-6BEC-7D47-ACA3-F90D0B139E53}" destId="{6C857A19-D1F6-1341-86F6-6F192B942688}" srcOrd="4" destOrd="0" presId="urn:microsoft.com/office/officeart/2005/8/layout/radial4"/>
    <dgm:cxn modelId="{5721D4F1-D02E-2F43-BE98-242D20AFB930}" type="presParOf" srcId="{6CF9A8F9-6BEC-7D47-ACA3-F90D0B139E53}" destId="{B19F0705-412A-5240-8CBF-22613BEC2E8F}" srcOrd="5" destOrd="0" presId="urn:microsoft.com/office/officeart/2005/8/layout/radial4"/>
    <dgm:cxn modelId="{A8B5119A-1C84-014B-933C-0F5C531CF4D1}" type="presParOf" srcId="{6CF9A8F9-6BEC-7D47-ACA3-F90D0B139E53}" destId="{BA1D4079-2EDE-C54E-AC95-C70D0860C517}" srcOrd="6" destOrd="0" presId="urn:microsoft.com/office/officeart/2005/8/layout/radial4"/>
    <dgm:cxn modelId="{7461C98A-1672-4145-A79B-A8C27BA149F7}" type="presParOf" srcId="{6CF9A8F9-6BEC-7D47-ACA3-F90D0B139E53}" destId="{FA2F9F58-99EB-364B-95EB-6EC93395A3BA}" srcOrd="7" destOrd="0" presId="urn:microsoft.com/office/officeart/2005/8/layout/radial4"/>
    <dgm:cxn modelId="{95C3392F-8DD6-164E-A865-AE963991243F}" type="presParOf" srcId="{6CF9A8F9-6BEC-7D47-ACA3-F90D0B139E53}" destId="{7142B477-A18D-2A41-820C-6AA40C4ACB35}" srcOrd="8" destOrd="0" presId="urn:microsoft.com/office/officeart/2005/8/layout/radial4"/>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D2762-B34D-2B49-9BF7-CC224F6AC2A8}">
      <dsp:nvSpPr>
        <dsp:cNvPr id="0" name=""/>
        <dsp:cNvSpPr/>
      </dsp:nvSpPr>
      <dsp:spPr>
        <a:xfrm>
          <a:off x="2322385" y="2185479"/>
          <a:ext cx="1717929" cy="1717929"/>
        </a:xfrm>
        <a:prstGeom prst="ellipse">
          <a:avLst/>
        </a:prstGeom>
        <a:gradFill rotWithShape="0">
          <a:gsLst>
            <a:gs pos="39000">
              <a:srgbClr val="FFC000"/>
            </a:gs>
            <a:gs pos="100000">
              <a:srgbClr val="00B050"/>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FFFFFF"/>
              </a:solidFill>
              <a:latin typeface="Helvetica"/>
              <a:cs typeface="Helvetica"/>
            </a:rPr>
            <a:t>Open Access</a:t>
          </a:r>
        </a:p>
      </dsp:txBody>
      <dsp:txXfrm>
        <a:off x="2573970" y="2437064"/>
        <a:ext cx="1214759" cy="1214759"/>
      </dsp:txXfrm>
    </dsp:sp>
    <dsp:sp modelId="{FFE0A51B-B8F5-254E-BAB6-9BA0789F55D1}">
      <dsp:nvSpPr>
        <dsp:cNvPr id="0" name=""/>
        <dsp:cNvSpPr/>
      </dsp:nvSpPr>
      <dsp:spPr>
        <a:xfrm rot="11700000">
          <a:off x="791506" y="2360422"/>
          <a:ext cx="1501324" cy="489609"/>
        </a:xfrm>
        <a:prstGeom prst="leftArrow">
          <a:avLst>
            <a:gd name="adj1" fmla="val 60000"/>
            <a:gd name="adj2" fmla="val 5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2F6C5507-45E1-9A45-BF1E-ED9A9A3CC219}">
      <dsp:nvSpPr>
        <dsp:cNvPr id="0" name=""/>
        <dsp:cNvSpPr/>
      </dsp:nvSpPr>
      <dsp:spPr>
        <a:xfrm>
          <a:off x="1068" y="1758128"/>
          <a:ext cx="1632032" cy="1305626"/>
        </a:xfrm>
        <a:prstGeom prst="roundRect">
          <a:avLst>
            <a:gd name="adj" fmla="val 10000"/>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latin typeface="Helvetica"/>
              <a:cs typeface="Helvetica"/>
            </a:rPr>
            <a:t>The Needs of Scholarly Communication</a:t>
          </a:r>
        </a:p>
      </dsp:txBody>
      <dsp:txXfrm>
        <a:off x="39308" y="1796368"/>
        <a:ext cx="1555552" cy="1229146"/>
      </dsp:txXfrm>
    </dsp:sp>
    <dsp:sp modelId="{42C6ECB6-98C9-134C-96F0-A53087B3D6C1}">
      <dsp:nvSpPr>
        <dsp:cNvPr id="0" name=""/>
        <dsp:cNvSpPr/>
      </dsp:nvSpPr>
      <dsp:spPr>
        <a:xfrm rot="14700000">
          <a:off x="1713502" y="1261630"/>
          <a:ext cx="1501324" cy="489609"/>
        </a:xfrm>
        <a:prstGeom prst="leftArrow">
          <a:avLst>
            <a:gd name="adj1" fmla="val 60000"/>
            <a:gd name="adj2" fmla="val 5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6C857A19-D1F6-1341-86F6-6F192B942688}">
      <dsp:nvSpPr>
        <dsp:cNvPr id="0" name=""/>
        <dsp:cNvSpPr/>
      </dsp:nvSpPr>
      <dsp:spPr>
        <a:xfrm>
          <a:off x="1330904" y="173291"/>
          <a:ext cx="1632032" cy="1305626"/>
        </a:xfrm>
        <a:prstGeom prst="roundRect">
          <a:avLst>
            <a:gd name="adj" fmla="val 10000"/>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latin typeface="Helvetica"/>
              <a:cs typeface="Helvetica"/>
            </a:rPr>
            <a:t>Technology Development</a:t>
          </a:r>
        </a:p>
      </dsp:txBody>
      <dsp:txXfrm>
        <a:off x="1369144" y="211531"/>
        <a:ext cx="1555552" cy="1229146"/>
      </dsp:txXfrm>
    </dsp:sp>
    <dsp:sp modelId="{B19F0705-412A-5240-8CBF-22613BEC2E8F}">
      <dsp:nvSpPr>
        <dsp:cNvPr id="0" name=""/>
        <dsp:cNvSpPr/>
      </dsp:nvSpPr>
      <dsp:spPr>
        <a:xfrm rot="17700000">
          <a:off x="3147873" y="1261630"/>
          <a:ext cx="1501324" cy="489609"/>
        </a:xfrm>
        <a:prstGeom prst="leftArrow">
          <a:avLst>
            <a:gd name="adj1" fmla="val 60000"/>
            <a:gd name="adj2" fmla="val 5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BA1D4079-2EDE-C54E-AC95-C70D0860C517}">
      <dsp:nvSpPr>
        <dsp:cNvPr id="0" name=""/>
        <dsp:cNvSpPr/>
      </dsp:nvSpPr>
      <dsp:spPr>
        <a:xfrm>
          <a:off x="3399762" y="173291"/>
          <a:ext cx="1632032" cy="1305626"/>
        </a:xfrm>
        <a:prstGeom prst="roundRect">
          <a:avLst>
            <a:gd name="adj" fmla="val 10000"/>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latin typeface="Helvetica"/>
              <a:cs typeface="Helvetica"/>
            </a:rPr>
            <a:t>Financial Aspects</a:t>
          </a:r>
        </a:p>
      </dsp:txBody>
      <dsp:txXfrm>
        <a:off x="3438002" y="211531"/>
        <a:ext cx="1555552" cy="1229146"/>
      </dsp:txXfrm>
    </dsp:sp>
    <dsp:sp modelId="{FA2F9F58-99EB-364B-95EB-6EC93395A3BA}">
      <dsp:nvSpPr>
        <dsp:cNvPr id="0" name=""/>
        <dsp:cNvSpPr/>
      </dsp:nvSpPr>
      <dsp:spPr>
        <a:xfrm rot="20700000">
          <a:off x="4069869" y="2360422"/>
          <a:ext cx="1501324" cy="489609"/>
        </a:xfrm>
        <a:prstGeom prst="leftArrow">
          <a:avLst>
            <a:gd name="adj1" fmla="val 60000"/>
            <a:gd name="adj2" fmla="val 5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7142B477-A18D-2A41-820C-6AA40C4ACB35}">
      <dsp:nvSpPr>
        <dsp:cNvPr id="0" name=""/>
        <dsp:cNvSpPr/>
      </dsp:nvSpPr>
      <dsp:spPr>
        <a:xfrm>
          <a:off x="4729598" y="1758128"/>
          <a:ext cx="1632032" cy="1305626"/>
        </a:xfrm>
        <a:prstGeom prst="roundRect">
          <a:avLst>
            <a:gd name="adj" fmla="val 10000"/>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latin typeface="Helvetica"/>
              <a:cs typeface="Helvetica"/>
            </a:rPr>
            <a:t>Science Policy</a:t>
          </a:r>
        </a:p>
      </dsp:txBody>
      <dsp:txXfrm>
        <a:off x="4767838" y="1796368"/>
        <a:ext cx="1555552" cy="122914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9AC589D-9CBC-418C-A82E-6A48BDB5ABCE}" type="datetimeFigureOut">
              <a:rPr lang="sv-FI"/>
              <a:pPr>
                <a:defRPr/>
              </a:pPr>
              <a:t>01-06-2021</a:t>
            </a:fld>
            <a:endParaRPr lang="sv-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sv-FI"/>
              <a:t>Copyright Hanken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EB55C06-2EFB-40EC-8A2C-3559876B6DEC}" type="slidenum">
              <a:rPr lang="sv-FI"/>
              <a:pPr>
                <a:defRPr/>
              </a:pPr>
              <a:t>‹#›</a:t>
            </a:fld>
            <a:endParaRPr lang="sv-FI"/>
          </a:p>
        </p:txBody>
      </p:sp>
    </p:spTree>
    <p:extLst>
      <p:ext uri="{BB962C8B-B14F-4D97-AF65-F5344CB8AC3E}">
        <p14:creationId xmlns:p14="http://schemas.microsoft.com/office/powerpoint/2010/main" val="375977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sv-FI"/>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sv-FI"/>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v-FI" noProof="0"/>
              <a:t>Klicka här för att ändra format på bakgrundstexten</a:t>
            </a:r>
          </a:p>
          <a:p>
            <a:pPr lvl="1"/>
            <a:r>
              <a:rPr lang="en-US" altLang="sv-FI" noProof="0"/>
              <a:t>Nivå två</a:t>
            </a:r>
          </a:p>
          <a:p>
            <a:pPr lvl="2"/>
            <a:r>
              <a:rPr lang="en-US" altLang="sv-FI" noProof="0"/>
              <a:t>Nivå tre</a:t>
            </a:r>
          </a:p>
          <a:p>
            <a:pPr lvl="3"/>
            <a:r>
              <a:rPr lang="en-US" altLang="sv-FI" noProof="0"/>
              <a:t>Nivå fyra</a:t>
            </a:r>
          </a:p>
          <a:p>
            <a:pPr lvl="4"/>
            <a:r>
              <a:rPr lang="en-US" altLang="sv-FI" noProof="0"/>
              <a:t>Nivå fem</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r>
              <a:rPr lang="en-US" altLang="sv-FI"/>
              <a:t>Copyright Hanken</a:t>
            </a:r>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8C03CBA-3857-4197-9516-8BD16E3848D9}" type="slidenum">
              <a:rPr lang="en-US" altLang="sv-FI"/>
              <a:pPr>
                <a:defRPr/>
              </a:pPr>
              <a:t>‹#›</a:t>
            </a:fld>
            <a:endParaRPr lang="en-US" altLang="sv-FI"/>
          </a:p>
        </p:txBody>
      </p:sp>
    </p:spTree>
    <p:extLst>
      <p:ext uri="{BB962C8B-B14F-4D97-AF65-F5344CB8AC3E}">
        <p14:creationId xmlns:p14="http://schemas.microsoft.com/office/powerpoint/2010/main" val="6257540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2604D7-E2E2-4E36-837A-3AED2A28E77A}" type="slidenum">
              <a:rPr lang="en-US" altLang="sv-FI" smtClean="0"/>
              <a:pPr eaLnBrk="1" hangingPunct="1">
                <a:spcBef>
                  <a:spcPct val="0"/>
                </a:spcBef>
              </a:pPr>
              <a:t>1</a:t>
            </a:fld>
            <a:endParaRPr lang="en-US" altLang="sv-FI"/>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p:spPr>
        <p:txBody>
          <a:bodyPr/>
          <a:lstStyle/>
          <a:p>
            <a:pPr eaLnBrk="1" hangingPunct="1"/>
            <a:endParaRPr lang="sv-FI" altLang="sv-FI"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12</a:t>
            </a:fld>
            <a:endParaRPr lang="en-US" altLang="sv-FI"/>
          </a:p>
        </p:txBody>
      </p:sp>
    </p:spTree>
    <p:extLst>
      <p:ext uri="{BB962C8B-B14F-4D97-AF65-F5344CB8AC3E}">
        <p14:creationId xmlns:p14="http://schemas.microsoft.com/office/powerpoint/2010/main" val="1941976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13</a:t>
            </a:fld>
            <a:endParaRPr lang="en-US" altLang="sv-FI"/>
          </a:p>
        </p:txBody>
      </p:sp>
    </p:spTree>
    <p:extLst>
      <p:ext uri="{BB962C8B-B14F-4D97-AF65-F5344CB8AC3E}">
        <p14:creationId xmlns:p14="http://schemas.microsoft.com/office/powerpoint/2010/main" val="72915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14</a:t>
            </a:fld>
            <a:endParaRPr lang="en-US" altLang="sv-FI"/>
          </a:p>
        </p:txBody>
      </p:sp>
    </p:spTree>
    <p:extLst>
      <p:ext uri="{BB962C8B-B14F-4D97-AF65-F5344CB8AC3E}">
        <p14:creationId xmlns:p14="http://schemas.microsoft.com/office/powerpoint/2010/main" val="237517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15</a:t>
            </a:fld>
            <a:endParaRPr lang="en-US" altLang="sv-FI"/>
          </a:p>
        </p:txBody>
      </p:sp>
    </p:spTree>
    <p:extLst>
      <p:ext uri="{BB962C8B-B14F-4D97-AF65-F5344CB8AC3E}">
        <p14:creationId xmlns:p14="http://schemas.microsoft.com/office/powerpoint/2010/main" val="332651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16</a:t>
            </a:fld>
            <a:endParaRPr lang="en-US" altLang="sv-FI"/>
          </a:p>
        </p:txBody>
      </p:sp>
    </p:spTree>
    <p:extLst>
      <p:ext uri="{BB962C8B-B14F-4D97-AF65-F5344CB8AC3E}">
        <p14:creationId xmlns:p14="http://schemas.microsoft.com/office/powerpoint/2010/main" val="1006243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17</a:t>
            </a:fld>
            <a:endParaRPr lang="en-US" altLang="sv-FI"/>
          </a:p>
        </p:txBody>
      </p:sp>
    </p:spTree>
    <p:extLst>
      <p:ext uri="{BB962C8B-B14F-4D97-AF65-F5344CB8AC3E}">
        <p14:creationId xmlns:p14="http://schemas.microsoft.com/office/powerpoint/2010/main" val="2213044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18</a:t>
            </a:fld>
            <a:endParaRPr lang="en-US" altLang="sv-FI"/>
          </a:p>
        </p:txBody>
      </p:sp>
    </p:spTree>
    <p:extLst>
      <p:ext uri="{BB962C8B-B14F-4D97-AF65-F5344CB8AC3E}">
        <p14:creationId xmlns:p14="http://schemas.microsoft.com/office/powerpoint/2010/main" val="393130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19</a:t>
            </a:fld>
            <a:endParaRPr lang="en-US" altLang="sv-FI"/>
          </a:p>
        </p:txBody>
      </p:sp>
    </p:spTree>
    <p:extLst>
      <p:ext uri="{BB962C8B-B14F-4D97-AF65-F5344CB8AC3E}">
        <p14:creationId xmlns:p14="http://schemas.microsoft.com/office/powerpoint/2010/main" val="257425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20</a:t>
            </a:fld>
            <a:endParaRPr lang="en-US" altLang="sv-FI"/>
          </a:p>
        </p:txBody>
      </p:sp>
    </p:spTree>
    <p:extLst>
      <p:ext uri="{BB962C8B-B14F-4D97-AF65-F5344CB8AC3E}">
        <p14:creationId xmlns:p14="http://schemas.microsoft.com/office/powerpoint/2010/main" val="4182382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8C03CBA-3857-4197-9516-8BD16E3848D9}" type="slidenum">
              <a:rPr lang="en-US" altLang="sv-FI" smtClean="0"/>
              <a:pPr>
                <a:defRPr/>
              </a:pPr>
              <a:t>21</a:t>
            </a:fld>
            <a:endParaRPr lang="en-US" altLang="sv-FI"/>
          </a:p>
        </p:txBody>
      </p:sp>
    </p:spTree>
    <p:extLst>
      <p:ext uri="{BB962C8B-B14F-4D97-AF65-F5344CB8AC3E}">
        <p14:creationId xmlns:p14="http://schemas.microsoft.com/office/powerpoint/2010/main" val="325878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a:t>
            </a:fld>
            <a:endParaRPr lang="en-US" altLang="sv-FI"/>
          </a:p>
        </p:txBody>
      </p:sp>
    </p:spTree>
    <p:extLst>
      <p:ext uri="{BB962C8B-B14F-4D97-AF65-F5344CB8AC3E}">
        <p14:creationId xmlns:p14="http://schemas.microsoft.com/office/powerpoint/2010/main" val="1213426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22</a:t>
            </a:fld>
            <a:endParaRPr lang="en-US" altLang="sv-FI"/>
          </a:p>
        </p:txBody>
      </p:sp>
    </p:spTree>
    <p:extLst>
      <p:ext uri="{BB962C8B-B14F-4D97-AF65-F5344CB8AC3E}">
        <p14:creationId xmlns:p14="http://schemas.microsoft.com/office/powerpoint/2010/main" val="206879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24</a:t>
            </a:fld>
            <a:endParaRPr lang="en-US" altLang="sv-FI"/>
          </a:p>
        </p:txBody>
      </p:sp>
    </p:spTree>
    <p:extLst>
      <p:ext uri="{BB962C8B-B14F-4D97-AF65-F5344CB8AC3E}">
        <p14:creationId xmlns:p14="http://schemas.microsoft.com/office/powerpoint/2010/main" val="230206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25</a:t>
            </a:fld>
            <a:endParaRPr lang="en-US" altLang="sv-FI"/>
          </a:p>
        </p:txBody>
      </p:sp>
    </p:spTree>
    <p:extLst>
      <p:ext uri="{BB962C8B-B14F-4D97-AF65-F5344CB8AC3E}">
        <p14:creationId xmlns:p14="http://schemas.microsoft.com/office/powerpoint/2010/main" val="350191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26</a:t>
            </a:fld>
            <a:endParaRPr lang="en-US" altLang="sv-FI"/>
          </a:p>
        </p:txBody>
      </p:sp>
    </p:spTree>
    <p:extLst>
      <p:ext uri="{BB962C8B-B14F-4D97-AF65-F5344CB8AC3E}">
        <p14:creationId xmlns:p14="http://schemas.microsoft.com/office/powerpoint/2010/main" val="745865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27</a:t>
            </a:fld>
            <a:endParaRPr lang="en-US" altLang="sv-FI"/>
          </a:p>
        </p:txBody>
      </p:sp>
    </p:spTree>
    <p:extLst>
      <p:ext uri="{BB962C8B-B14F-4D97-AF65-F5344CB8AC3E}">
        <p14:creationId xmlns:p14="http://schemas.microsoft.com/office/powerpoint/2010/main" val="723995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28</a:t>
            </a:fld>
            <a:endParaRPr lang="en-US" altLang="sv-FI"/>
          </a:p>
        </p:txBody>
      </p:sp>
    </p:spTree>
    <p:extLst>
      <p:ext uri="{BB962C8B-B14F-4D97-AF65-F5344CB8AC3E}">
        <p14:creationId xmlns:p14="http://schemas.microsoft.com/office/powerpoint/2010/main" val="275657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29</a:t>
            </a:fld>
            <a:endParaRPr lang="en-US" altLang="sv-FI"/>
          </a:p>
        </p:txBody>
      </p:sp>
    </p:spTree>
    <p:extLst>
      <p:ext uri="{BB962C8B-B14F-4D97-AF65-F5344CB8AC3E}">
        <p14:creationId xmlns:p14="http://schemas.microsoft.com/office/powerpoint/2010/main" val="2012110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30</a:t>
            </a:fld>
            <a:endParaRPr lang="en-US" altLang="sv-FI"/>
          </a:p>
        </p:txBody>
      </p:sp>
    </p:spTree>
    <p:extLst>
      <p:ext uri="{BB962C8B-B14F-4D97-AF65-F5344CB8AC3E}">
        <p14:creationId xmlns:p14="http://schemas.microsoft.com/office/powerpoint/2010/main" val="734992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31</a:t>
            </a:fld>
            <a:endParaRPr lang="en-US" altLang="sv-FI"/>
          </a:p>
        </p:txBody>
      </p:sp>
    </p:spTree>
    <p:extLst>
      <p:ext uri="{BB962C8B-B14F-4D97-AF65-F5344CB8AC3E}">
        <p14:creationId xmlns:p14="http://schemas.microsoft.com/office/powerpoint/2010/main" val="2029064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32</a:t>
            </a:fld>
            <a:endParaRPr lang="en-US" altLang="sv-FI"/>
          </a:p>
        </p:txBody>
      </p:sp>
    </p:spTree>
    <p:extLst>
      <p:ext uri="{BB962C8B-B14F-4D97-AF65-F5344CB8AC3E}">
        <p14:creationId xmlns:p14="http://schemas.microsoft.com/office/powerpoint/2010/main" val="282878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3</a:t>
            </a:fld>
            <a:endParaRPr lang="en-US" altLang="sv-FI"/>
          </a:p>
        </p:txBody>
      </p:sp>
    </p:spTree>
    <p:extLst>
      <p:ext uri="{BB962C8B-B14F-4D97-AF65-F5344CB8AC3E}">
        <p14:creationId xmlns:p14="http://schemas.microsoft.com/office/powerpoint/2010/main" val="3961230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28C03CBA-3857-4197-9516-8BD16E3848D9}" type="slidenum">
              <a:rPr lang="en-US" altLang="sv-FI" smtClean="0"/>
              <a:pPr>
                <a:defRPr/>
              </a:pPr>
              <a:t>33</a:t>
            </a:fld>
            <a:endParaRPr lang="en-US" altLang="sv-FI"/>
          </a:p>
        </p:txBody>
      </p:sp>
    </p:spTree>
    <p:extLst>
      <p:ext uri="{BB962C8B-B14F-4D97-AF65-F5344CB8AC3E}">
        <p14:creationId xmlns:p14="http://schemas.microsoft.com/office/powerpoint/2010/main" val="2234979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35</a:t>
            </a:fld>
            <a:endParaRPr lang="en-US" altLang="sv-FI"/>
          </a:p>
        </p:txBody>
      </p:sp>
    </p:spTree>
    <p:extLst>
      <p:ext uri="{BB962C8B-B14F-4D97-AF65-F5344CB8AC3E}">
        <p14:creationId xmlns:p14="http://schemas.microsoft.com/office/powerpoint/2010/main" val="4213277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37</a:t>
            </a:fld>
            <a:endParaRPr lang="en-US" altLang="sv-FI"/>
          </a:p>
        </p:txBody>
      </p:sp>
    </p:spTree>
    <p:extLst>
      <p:ext uri="{BB962C8B-B14F-4D97-AF65-F5344CB8AC3E}">
        <p14:creationId xmlns:p14="http://schemas.microsoft.com/office/powerpoint/2010/main" val="2505616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38</a:t>
            </a:fld>
            <a:endParaRPr lang="en-US" altLang="sv-FI"/>
          </a:p>
        </p:txBody>
      </p:sp>
    </p:spTree>
    <p:extLst>
      <p:ext uri="{BB962C8B-B14F-4D97-AF65-F5344CB8AC3E}">
        <p14:creationId xmlns:p14="http://schemas.microsoft.com/office/powerpoint/2010/main" val="221617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F9302-D14D-904A-ABEB-1903A95B7A24}" type="slidenum">
              <a:rPr lang="en-US" smtClean="0"/>
              <a:t>4</a:t>
            </a:fld>
            <a:endParaRPr lang="en-US"/>
          </a:p>
        </p:txBody>
      </p:sp>
    </p:spTree>
    <p:extLst>
      <p:ext uri="{BB962C8B-B14F-4D97-AF65-F5344CB8AC3E}">
        <p14:creationId xmlns:p14="http://schemas.microsoft.com/office/powerpoint/2010/main" val="333956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F9302-D14D-904A-ABEB-1903A95B7A24}" type="slidenum">
              <a:rPr lang="en-US" smtClean="0"/>
              <a:t>6</a:t>
            </a:fld>
            <a:endParaRPr lang="en-US"/>
          </a:p>
        </p:txBody>
      </p:sp>
    </p:spTree>
    <p:extLst>
      <p:ext uri="{BB962C8B-B14F-4D97-AF65-F5344CB8AC3E}">
        <p14:creationId xmlns:p14="http://schemas.microsoft.com/office/powerpoint/2010/main" val="99562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8</a:t>
            </a:fld>
            <a:endParaRPr lang="en-US" altLang="sv-FI"/>
          </a:p>
        </p:txBody>
      </p:sp>
    </p:spTree>
    <p:extLst>
      <p:ext uri="{BB962C8B-B14F-4D97-AF65-F5344CB8AC3E}">
        <p14:creationId xmlns:p14="http://schemas.microsoft.com/office/powerpoint/2010/main" val="266189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9</a:t>
            </a:fld>
            <a:endParaRPr lang="en-US" altLang="sv-FI"/>
          </a:p>
        </p:txBody>
      </p:sp>
    </p:spTree>
    <p:extLst>
      <p:ext uri="{BB962C8B-B14F-4D97-AF65-F5344CB8AC3E}">
        <p14:creationId xmlns:p14="http://schemas.microsoft.com/office/powerpoint/2010/main" val="10264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10</a:t>
            </a:fld>
            <a:endParaRPr lang="en-US" altLang="sv-FI"/>
          </a:p>
        </p:txBody>
      </p:sp>
    </p:spTree>
    <p:extLst>
      <p:ext uri="{BB962C8B-B14F-4D97-AF65-F5344CB8AC3E}">
        <p14:creationId xmlns:p14="http://schemas.microsoft.com/office/powerpoint/2010/main" val="138024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28C03CBA-3857-4197-9516-8BD16E3848D9}" type="slidenum">
              <a:rPr lang="en-US" altLang="sv-FI" smtClean="0"/>
              <a:pPr>
                <a:defRPr/>
              </a:pPr>
              <a:t>11</a:t>
            </a:fld>
            <a:endParaRPr lang="en-US" altLang="sv-FI"/>
          </a:p>
        </p:txBody>
      </p:sp>
    </p:spTree>
    <p:extLst>
      <p:ext uri="{BB962C8B-B14F-4D97-AF65-F5344CB8AC3E}">
        <p14:creationId xmlns:p14="http://schemas.microsoft.com/office/powerpoint/2010/main" val="318657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0176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7" name="Picture 9"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266827" y="1683544"/>
            <a:ext cx="6696075" cy="834629"/>
          </a:xfrm>
        </p:spPr>
        <p:txBody>
          <a:bodyPr anchor="t"/>
          <a:lstStyle>
            <a:lvl1pPr>
              <a:lnSpc>
                <a:spcPts val="3800"/>
              </a:lnSpc>
              <a:defRPr i="0"/>
            </a:lvl1pPr>
          </a:lstStyle>
          <a:p>
            <a:pPr lvl="0"/>
            <a:r>
              <a:rPr lang="en-US" altLang="sv-FI" noProof="0"/>
              <a:t>Click to edit Master title style</a:t>
            </a:r>
          </a:p>
        </p:txBody>
      </p:sp>
      <p:sp>
        <p:nvSpPr>
          <p:cNvPr id="3077" name="Rectangle 5"/>
          <p:cNvSpPr>
            <a:spLocks noGrp="1" noChangeArrowheads="1"/>
          </p:cNvSpPr>
          <p:nvPr>
            <p:ph type="subTitle" idx="1"/>
          </p:nvPr>
        </p:nvSpPr>
        <p:spPr>
          <a:xfrm>
            <a:off x="1285877" y="2733675"/>
            <a:ext cx="6677025" cy="1314450"/>
          </a:xfrm>
        </p:spPr>
        <p:txBody>
          <a:bodyPr/>
          <a:lstStyle>
            <a:lvl1pPr marL="0" indent="0">
              <a:lnSpc>
                <a:spcPts val="3800"/>
              </a:lnSpc>
              <a:spcBef>
                <a:spcPct val="0"/>
              </a:spcBef>
              <a:buFont typeface="Georgia" pitchFamily="18" charset="0"/>
              <a:buNone/>
              <a:defRPr sz="3200" i="1">
                <a:solidFill>
                  <a:srgbClr val="FFFFFF"/>
                </a:solidFill>
              </a:defRPr>
            </a:lvl1pPr>
          </a:lstStyle>
          <a:p>
            <a:pPr lvl="0"/>
            <a:r>
              <a:rPr lang="en-US" altLang="sv-FI" noProof="0"/>
              <a:t>Click to edit Master subtitle style</a:t>
            </a:r>
          </a:p>
        </p:txBody>
      </p:sp>
      <p:sp>
        <p:nvSpPr>
          <p:cNvPr id="8" name="Rectangle 10"/>
          <p:cNvSpPr>
            <a:spLocks noGrp="1" noChangeArrowheads="1"/>
          </p:cNvSpPr>
          <p:nvPr>
            <p:ph type="ftr" sz="quarter" idx="10"/>
          </p:nvPr>
        </p:nvSpPr>
        <p:spPr/>
        <p:txBody>
          <a:bodyPr/>
          <a:lstStyle>
            <a:lvl1pPr>
              <a:defRPr/>
            </a:lvl1pPr>
          </a:lstStyle>
          <a:p>
            <a:pPr>
              <a:defRPr/>
            </a:pPr>
            <a:r>
              <a:rPr lang="en-US" altLang="sv-FI"/>
              <a:t>© Hanken</a:t>
            </a:r>
            <a:endParaRPr lang="en-US" altLang="sv-FI"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240482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3"/>
          <p:cNvSpPr>
            <a:spLocks noGrp="1" noChangeArrowheads="1"/>
          </p:cNvSpPr>
          <p:nvPr>
            <p:ph type="ftr" sz="quarter" idx="10"/>
          </p:nvPr>
        </p:nvSpPr>
        <p:spPr/>
        <p:txBody>
          <a:bodyPr/>
          <a:lstStyle>
            <a:lvl1pPr>
              <a:defRPr/>
            </a:lvl1pPr>
          </a:lstStyle>
          <a:p>
            <a:pPr>
              <a:defRPr/>
            </a:pPr>
            <a:r>
              <a:rPr lang="en-US" altLang="sv-FI"/>
              <a:t>© Hanken</a:t>
            </a:r>
            <a:endParaRPr lang="en-US" altLang="sv-FI" dirty="0"/>
          </a:p>
        </p:txBody>
      </p:sp>
    </p:spTree>
    <p:extLst>
      <p:ext uri="{BB962C8B-B14F-4D97-AF65-F5344CB8AC3E}">
        <p14:creationId xmlns:p14="http://schemas.microsoft.com/office/powerpoint/2010/main" val="38904021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9668968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77" y="44053"/>
            <a:ext cx="6069013"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76315" y="1383507"/>
            <a:ext cx="3413125" cy="3132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41840" y="1383507"/>
            <a:ext cx="3413125" cy="3132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30025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sv-FI"/>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3"/>
          <p:cNvSpPr>
            <a:spLocks noGrp="1" noChangeArrowheads="1"/>
          </p:cNvSpPr>
          <p:nvPr>
            <p:ph type="ftr" sz="quarter" idx="10"/>
          </p:nvPr>
        </p:nvSpPr>
        <p:spPr/>
        <p:txBody>
          <a:bodyPr/>
          <a:lstStyle>
            <a:lvl1pPr>
              <a:defRPr/>
            </a:lvl1pPr>
          </a:lstStyle>
          <a:p>
            <a:pPr>
              <a:defRPr/>
            </a:pPr>
            <a:r>
              <a:rPr lang="en-US" altLang="sv-FI"/>
              <a:t>© Hanken</a:t>
            </a:r>
            <a:endParaRPr lang="en-US" altLang="sv-FI" dirty="0"/>
          </a:p>
        </p:txBody>
      </p:sp>
    </p:spTree>
    <p:extLst>
      <p:ext uri="{BB962C8B-B14F-4D97-AF65-F5344CB8AC3E}">
        <p14:creationId xmlns:p14="http://schemas.microsoft.com/office/powerpoint/2010/main" val="1249821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017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7" name="Picture 7"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ctrTitle"/>
          </p:nvPr>
        </p:nvSpPr>
        <p:spPr>
          <a:xfrm>
            <a:off x="1266827" y="1683544"/>
            <a:ext cx="6696075" cy="834629"/>
          </a:xfrm>
        </p:spPr>
        <p:txBody>
          <a:bodyPr anchor="t"/>
          <a:lstStyle>
            <a:lvl1pPr>
              <a:lnSpc>
                <a:spcPts val="3800"/>
              </a:lnSpc>
              <a:defRPr i="0"/>
            </a:lvl1pPr>
          </a:lstStyle>
          <a:p>
            <a:pPr lvl="0"/>
            <a:r>
              <a:rPr lang="en-US" altLang="sv-FI" noProof="0"/>
              <a:t>Klicka här för att ändra format</a:t>
            </a:r>
          </a:p>
        </p:txBody>
      </p:sp>
      <p:sp>
        <p:nvSpPr>
          <p:cNvPr id="22532" name="Rectangle 4"/>
          <p:cNvSpPr>
            <a:spLocks noGrp="1" noChangeArrowheads="1"/>
          </p:cNvSpPr>
          <p:nvPr>
            <p:ph type="subTitle" idx="1"/>
          </p:nvPr>
        </p:nvSpPr>
        <p:spPr>
          <a:xfrm>
            <a:off x="1285877" y="2733675"/>
            <a:ext cx="6677025" cy="1314450"/>
          </a:xfrm>
        </p:spPr>
        <p:txBody>
          <a:bodyPr/>
          <a:lstStyle>
            <a:lvl1pPr marL="0" indent="0">
              <a:lnSpc>
                <a:spcPts val="3800"/>
              </a:lnSpc>
              <a:buFont typeface="Georgia" pitchFamily="18" charset="0"/>
              <a:buNone/>
              <a:defRPr sz="3200" i="1">
                <a:solidFill>
                  <a:srgbClr val="FFFFFF"/>
                </a:solidFill>
              </a:defRPr>
            </a:lvl1pPr>
          </a:lstStyle>
          <a:p>
            <a:pPr lvl="0"/>
            <a:r>
              <a:rPr lang="en-US" altLang="sv-FI" noProof="0"/>
              <a:t>Klicka här för att ändra format på underrubrik i bakgrunden</a:t>
            </a:r>
          </a:p>
        </p:txBody>
      </p:sp>
      <p:sp>
        <p:nvSpPr>
          <p:cNvPr id="8" name="Rectangle 8"/>
          <p:cNvSpPr>
            <a:spLocks noGrp="1" noChangeArrowheads="1"/>
          </p:cNvSpPr>
          <p:nvPr>
            <p:ph type="ftr" sz="quarter" idx="10"/>
          </p:nvPr>
        </p:nvSpPr>
        <p:spPr/>
        <p:txBody>
          <a:bodyPr/>
          <a:lstStyle>
            <a:lvl1pPr>
              <a:defRPr/>
            </a:lvl1pPr>
          </a:lstStyle>
          <a:p>
            <a:pPr>
              <a:defRPr/>
            </a:pPr>
            <a:r>
              <a:rPr lang="en-US" altLang="sv-FI"/>
              <a:t>© Hanken</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264724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38147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sv-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27463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20933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sv-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45675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348739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28945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sv-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12266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sv-FI"/>
              <a:t>© </a:t>
            </a:r>
            <a:r>
              <a:rPr lang="en-US" altLang="sv-FI" err="1"/>
              <a:t>Hanken</a:t>
            </a:r>
            <a:endParaRPr lang="en-US" altLang="sv-FI"/>
          </a:p>
        </p:txBody>
      </p:sp>
    </p:spTree>
    <p:extLst>
      <p:ext uri="{BB962C8B-B14F-4D97-AF65-F5344CB8AC3E}">
        <p14:creationId xmlns:p14="http://schemas.microsoft.com/office/powerpoint/2010/main" val="54249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sv-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429432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34010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sv-FI"/>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p:txBody>
          <a:bodyPr/>
          <a:lstStyle>
            <a:lvl1pPr>
              <a:defRPr/>
            </a:lvl1pPr>
          </a:lstStyle>
          <a:p>
            <a:pPr>
              <a:defRPr/>
            </a:pPr>
            <a:r>
              <a:rPr lang="en-US" altLang="sv-FI"/>
              <a:t>© Hanken</a:t>
            </a:r>
          </a:p>
        </p:txBody>
      </p:sp>
    </p:spTree>
    <p:extLst>
      <p:ext uri="{BB962C8B-B14F-4D97-AF65-F5344CB8AC3E}">
        <p14:creationId xmlns:p14="http://schemas.microsoft.com/office/powerpoint/2010/main" val="637735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77" y="44053"/>
            <a:ext cx="6069013" cy="857250"/>
          </a:xfrm>
        </p:spPr>
        <p:txBody>
          <a:bodyPr/>
          <a:lstStyle/>
          <a:p>
            <a:r>
              <a:rPr lang="en-US"/>
              <a:t>Click to edit Master title style</a:t>
            </a:r>
            <a:endParaRPr lang="sv-FI"/>
          </a:p>
        </p:txBody>
      </p:sp>
      <p:sp>
        <p:nvSpPr>
          <p:cNvPr id="3" name="Text Placeholder 2"/>
          <p:cNvSpPr>
            <a:spLocks noGrp="1"/>
          </p:cNvSpPr>
          <p:nvPr>
            <p:ph type="body" sz="half" idx="1"/>
          </p:nvPr>
        </p:nvSpPr>
        <p:spPr>
          <a:xfrm>
            <a:off x="976315" y="1383507"/>
            <a:ext cx="3413125" cy="3132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Footer Placeholder 4"/>
          <p:cNvSpPr>
            <a:spLocks noGrp="1"/>
          </p:cNvSpPr>
          <p:nvPr>
            <p:ph type="ftr" sz="quarter" idx="10"/>
          </p:nvPr>
        </p:nvSpPr>
        <p:spPr>
          <a:xfrm>
            <a:off x="6210300" y="48244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20065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0176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7" name="Picture 7"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p:cNvSpPr>
            <a:spLocks noGrp="1" noChangeArrowheads="1"/>
          </p:cNvSpPr>
          <p:nvPr>
            <p:ph type="ctrTitle"/>
          </p:nvPr>
        </p:nvSpPr>
        <p:spPr>
          <a:xfrm>
            <a:off x="1266827" y="1683544"/>
            <a:ext cx="6696075" cy="834629"/>
          </a:xfrm>
        </p:spPr>
        <p:txBody>
          <a:bodyPr anchor="t"/>
          <a:lstStyle>
            <a:lvl1pPr>
              <a:lnSpc>
                <a:spcPts val="3800"/>
              </a:lnSpc>
              <a:defRPr i="0"/>
            </a:lvl1pPr>
          </a:lstStyle>
          <a:p>
            <a:pPr lvl="0"/>
            <a:r>
              <a:rPr lang="en-US" altLang="sv-FI" noProof="0"/>
              <a:t>Klicka här för att ändra format</a:t>
            </a:r>
          </a:p>
        </p:txBody>
      </p:sp>
      <p:sp>
        <p:nvSpPr>
          <p:cNvPr id="93188" name="Rectangle 4"/>
          <p:cNvSpPr>
            <a:spLocks noGrp="1" noChangeArrowheads="1"/>
          </p:cNvSpPr>
          <p:nvPr>
            <p:ph type="subTitle" idx="1"/>
          </p:nvPr>
        </p:nvSpPr>
        <p:spPr>
          <a:xfrm>
            <a:off x="1285877" y="2733675"/>
            <a:ext cx="6677025" cy="1314450"/>
          </a:xfrm>
        </p:spPr>
        <p:txBody>
          <a:bodyPr/>
          <a:lstStyle>
            <a:lvl1pPr marL="0" indent="0">
              <a:lnSpc>
                <a:spcPts val="3800"/>
              </a:lnSpc>
              <a:buFont typeface="Georgia" pitchFamily="18" charset="0"/>
              <a:buNone/>
              <a:defRPr sz="3200" i="1">
                <a:solidFill>
                  <a:srgbClr val="FFFFFF"/>
                </a:solidFill>
              </a:defRPr>
            </a:lvl1pPr>
          </a:lstStyle>
          <a:p>
            <a:pPr lvl="0"/>
            <a:r>
              <a:rPr lang="en-US" altLang="sv-FI" noProof="0"/>
              <a:t>Klicka här för att ändra format på underrubrik i bakgrunden</a:t>
            </a:r>
          </a:p>
        </p:txBody>
      </p:sp>
      <p:sp>
        <p:nvSpPr>
          <p:cNvPr id="8" name="Rectangle 8"/>
          <p:cNvSpPr>
            <a:spLocks noGrp="1" noChangeArrowheads="1"/>
          </p:cNvSpPr>
          <p:nvPr>
            <p:ph type="ftr" sz="quarter" idx="10"/>
          </p:nvPr>
        </p:nvSpPr>
        <p:spPr/>
        <p:txBody>
          <a:bodyPr/>
          <a:lstStyle>
            <a:lvl1pPr>
              <a:defRPr/>
            </a:lvl1pPr>
          </a:lstStyle>
          <a:p>
            <a:pPr>
              <a:defRPr/>
            </a:pPr>
            <a:r>
              <a:rPr lang="en-US" altLang="sv-FI"/>
              <a:t>© Hanken</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24804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Title 5"/>
          <p:cNvSpPr>
            <a:spLocks noGrp="1"/>
          </p:cNvSpPr>
          <p:nvPr>
            <p:ph type="title"/>
          </p:nvPr>
        </p:nvSpPr>
        <p:spPr/>
        <p:txBody>
          <a:bodyPr/>
          <a:lstStyle/>
          <a:p>
            <a:r>
              <a:rPr lang="en-US"/>
              <a:t>Click to edit Master title style</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371121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sv-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434995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195159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sv-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198741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68609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sv-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3"/>
          <p:cNvSpPr>
            <a:spLocks noGrp="1" noChangeArrowheads="1"/>
          </p:cNvSpPr>
          <p:nvPr>
            <p:ph type="ftr" sz="quarter" idx="10"/>
          </p:nvPr>
        </p:nvSpPr>
        <p:spPr/>
        <p:txBody>
          <a:bodyPr/>
          <a:lstStyle>
            <a:lvl1pPr>
              <a:defRPr/>
            </a:lvl1pPr>
          </a:lstStyle>
          <a:p>
            <a:pPr>
              <a:defRPr/>
            </a:pPr>
            <a:r>
              <a:rPr lang="en-US" altLang="sv-FI"/>
              <a:t>© Hanken</a:t>
            </a:r>
            <a:endParaRPr lang="en-US" altLang="sv-FI" dirty="0"/>
          </a:p>
        </p:txBody>
      </p:sp>
    </p:spTree>
    <p:extLst>
      <p:ext uri="{BB962C8B-B14F-4D97-AF65-F5344CB8AC3E}">
        <p14:creationId xmlns:p14="http://schemas.microsoft.com/office/powerpoint/2010/main" val="354674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274589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sv-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664165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sv-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577728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52874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sv-FI"/>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14677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0176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7" name="Picture 7"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p:cNvSpPr>
            <a:spLocks noGrp="1" noChangeArrowheads="1"/>
          </p:cNvSpPr>
          <p:nvPr>
            <p:ph type="ctrTitle"/>
          </p:nvPr>
        </p:nvSpPr>
        <p:spPr>
          <a:xfrm>
            <a:off x="1266827" y="1683544"/>
            <a:ext cx="6696075" cy="834629"/>
          </a:xfrm>
        </p:spPr>
        <p:txBody>
          <a:bodyPr anchor="t"/>
          <a:lstStyle>
            <a:lvl1pPr>
              <a:lnSpc>
                <a:spcPts val="3800"/>
              </a:lnSpc>
              <a:defRPr i="0"/>
            </a:lvl1pPr>
          </a:lstStyle>
          <a:p>
            <a:pPr lvl="0"/>
            <a:r>
              <a:rPr lang="en-US" altLang="sv-FI" noProof="0"/>
              <a:t>Klicka här för att ändra format</a:t>
            </a:r>
          </a:p>
        </p:txBody>
      </p:sp>
      <p:sp>
        <p:nvSpPr>
          <p:cNvPr id="95236" name="Rectangle 4"/>
          <p:cNvSpPr>
            <a:spLocks noGrp="1" noChangeArrowheads="1"/>
          </p:cNvSpPr>
          <p:nvPr>
            <p:ph type="subTitle" idx="1"/>
          </p:nvPr>
        </p:nvSpPr>
        <p:spPr>
          <a:xfrm>
            <a:off x="1285877" y="2733675"/>
            <a:ext cx="6677025" cy="1314450"/>
          </a:xfrm>
        </p:spPr>
        <p:txBody>
          <a:bodyPr/>
          <a:lstStyle>
            <a:lvl1pPr marL="0" indent="0">
              <a:lnSpc>
                <a:spcPts val="3800"/>
              </a:lnSpc>
              <a:buFont typeface="Georgia" pitchFamily="18" charset="0"/>
              <a:buNone/>
              <a:defRPr sz="3200" i="1">
                <a:solidFill>
                  <a:srgbClr val="FFFFFF"/>
                </a:solidFill>
              </a:defRPr>
            </a:lvl1pPr>
          </a:lstStyle>
          <a:p>
            <a:pPr lvl="0"/>
            <a:r>
              <a:rPr lang="en-US" altLang="sv-FI" noProof="0"/>
              <a:t>Klicka här för att ändra format på underrubrik i bakgrunden</a:t>
            </a:r>
          </a:p>
        </p:txBody>
      </p:sp>
      <p:sp>
        <p:nvSpPr>
          <p:cNvPr id="8" name="Rectangle 8"/>
          <p:cNvSpPr>
            <a:spLocks noGrp="1" noChangeArrowheads="1"/>
          </p:cNvSpPr>
          <p:nvPr>
            <p:ph type="ftr" sz="quarter" idx="10"/>
          </p:nvPr>
        </p:nvSpPr>
        <p:spPr/>
        <p:txBody>
          <a:bodyPr/>
          <a:lstStyle>
            <a:lvl1pPr>
              <a:defRPr/>
            </a:lvl1pPr>
          </a:lstStyle>
          <a:p>
            <a:pPr>
              <a:defRPr/>
            </a:pPr>
            <a:r>
              <a:rPr lang="en-US" altLang="sv-FI"/>
              <a:t>© Hanken</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424769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4147912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sv-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119972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4176334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sv-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77403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Rectangle 10"/>
          <p:cNvSpPr>
            <a:spLocks noGrp="1" noChangeArrowheads="1"/>
          </p:cNvSpPr>
          <p:nvPr>
            <p:ph type="ftr" sz="quarter" idx="10"/>
          </p:nvPr>
        </p:nvSpPr>
        <p:spPr>
          <a:ln/>
        </p:spPr>
        <p:txBody>
          <a:bodyPr/>
          <a:lstStyle>
            <a:lvl1pPr>
              <a:defRPr/>
            </a:lvl1pPr>
          </a:lstStyle>
          <a:p>
            <a:pPr>
              <a:defRPr/>
            </a:pPr>
            <a:r>
              <a:rPr lang="en-US" altLang="sv-FI"/>
              <a:t>© </a:t>
            </a:r>
            <a:r>
              <a:rPr lang="en-US" altLang="sv-FI" err="1"/>
              <a:t>Hanken</a:t>
            </a:r>
            <a:endParaRPr lang="en-US" altLang="sv-FI"/>
          </a:p>
        </p:txBody>
      </p:sp>
    </p:spTree>
    <p:extLst>
      <p:ext uri="{BB962C8B-B14F-4D97-AF65-F5344CB8AC3E}">
        <p14:creationId xmlns:p14="http://schemas.microsoft.com/office/powerpoint/2010/main" val="2518016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52434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947597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sv-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4235833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sv-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577050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317711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sv-FI"/>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869395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0176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7" name="Picture 7"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p:cNvSpPr>
            <a:spLocks noGrp="1" noChangeArrowheads="1"/>
          </p:cNvSpPr>
          <p:nvPr>
            <p:ph type="ctrTitle"/>
          </p:nvPr>
        </p:nvSpPr>
        <p:spPr>
          <a:xfrm>
            <a:off x="1266827" y="1683544"/>
            <a:ext cx="6696075" cy="834629"/>
          </a:xfrm>
        </p:spPr>
        <p:txBody>
          <a:bodyPr anchor="t"/>
          <a:lstStyle>
            <a:lvl1pPr>
              <a:lnSpc>
                <a:spcPts val="3800"/>
              </a:lnSpc>
              <a:defRPr i="0"/>
            </a:lvl1pPr>
          </a:lstStyle>
          <a:p>
            <a:pPr lvl="0"/>
            <a:r>
              <a:rPr lang="en-US" altLang="sv-FI" noProof="0"/>
              <a:t>Klicka här för att ändra format</a:t>
            </a:r>
          </a:p>
        </p:txBody>
      </p:sp>
      <p:sp>
        <p:nvSpPr>
          <p:cNvPr id="97284" name="Rectangle 4"/>
          <p:cNvSpPr>
            <a:spLocks noGrp="1" noChangeArrowheads="1"/>
          </p:cNvSpPr>
          <p:nvPr>
            <p:ph type="subTitle" idx="1"/>
          </p:nvPr>
        </p:nvSpPr>
        <p:spPr>
          <a:xfrm>
            <a:off x="1285877" y="2733675"/>
            <a:ext cx="6677025" cy="1314450"/>
          </a:xfrm>
        </p:spPr>
        <p:txBody>
          <a:bodyPr/>
          <a:lstStyle>
            <a:lvl1pPr marL="0" indent="0">
              <a:lnSpc>
                <a:spcPts val="3800"/>
              </a:lnSpc>
              <a:buFont typeface="Georgia" pitchFamily="18" charset="0"/>
              <a:buNone/>
              <a:defRPr sz="3200" i="1">
                <a:solidFill>
                  <a:srgbClr val="FFFFFF"/>
                </a:solidFill>
              </a:defRPr>
            </a:lvl1pPr>
          </a:lstStyle>
          <a:p>
            <a:pPr lvl="0"/>
            <a:r>
              <a:rPr lang="en-US" altLang="sv-FI" noProof="0"/>
              <a:t>Klicka här för att ändra format på underrubrik i bakgrunden</a:t>
            </a:r>
          </a:p>
        </p:txBody>
      </p:sp>
      <p:sp>
        <p:nvSpPr>
          <p:cNvPr id="8" name="Rectangle 8"/>
          <p:cNvSpPr>
            <a:spLocks noGrp="1" noChangeArrowheads="1"/>
          </p:cNvSpPr>
          <p:nvPr>
            <p:ph type="ftr" sz="quarter" idx="10"/>
          </p:nvPr>
        </p:nvSpPr>
        <p:spPr/>
        <p:txBody>
          <a:bodyPr/>
          <a:lstStyle>
            <a:lvl1pPr>
              <a:defRPr/>
            </a:lvl1pPr>
          </a:lstStyle>
          <a:p>
            <a:pPr>
              <a:defRPr/>
            </a:pPr>
            <a:r>
              <a:rPr lang="en-US" altLang="sv-FI"/>
              <a:t>© Hanken</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2993903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57497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sv-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51118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45046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sv-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Rectangle 6"/>
          <p:cNvSpPr>
            <a:spLocks noGrp="1" noChangeArrowheads="1"/>
          </p:cNvSpPr>
          <p:nvPr>
            <p:ph type="ftr" sz="quarter" idx="10"/>
          </p:nvPr>
        </p:nvSpPr>
        <p:spPr/>
        <p:txBody>
          <a:bodyPr/>
          <a:lstStyle>
            <a:lvl1pPr>
              <a:defRPr/>
            </a:lvl1pPr>
          </a:lstStyle>
          <a:p>
            <a:pPr>
              <a:defRPr/>
            </a:pPr>
            <a:r>
              <a:rPr lang="en-US" altLang="sv-FI"/>
              <a:t>© Hanken</a:t>
            </a:r>
            <a:endParaRPr lang="en-US" altLang="sv-FI" dirty="0"/>
          </a:p>
        </p:txBody>
      </p:sp>
    </p:spTree>
    <p:extLst>
      <p:ext uri="{BB962C8B-B14F-4D97-AF65-F5344CB8AC3E}">
        <p14:creationId xmlns:p14="http://schemas.microsoft.com/office/powerpoint/2010/main" val="3179111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sv-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587672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76713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233895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sv-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632979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sv-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18444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4134146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sv-FI"/>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632376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0176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7" name="Picture 7"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Grp="1" noChangeArrowheads="1"/>
          </p:cNvSpPr>
          <p:nvPr>
            <p:ph type="ctrTitle"/>
          </p:nvPr>
        </p:nvSpPr>
        <p:spPr>
          <a:xfrm>
            <a:off x="1266827" y="1683544"/>
            <a:ext cx="6696075" cy="834629"/>
          </a:xfrm>
        </p:spPr>
        <p:txBody>
          <a:bodyPr anchor="t"/>
          <a:lstStyle>
            <a:lvl1pPr>
              <a:lnSpc>
                <a:spcPts val="3800"/>
              </a:lnSpc>
              <a:defRPr i="0"/>
            </a:lvl1pPr>
          </a:lstStyle>
          <a:p>
            <a:pPr lvl="0"/>
            <a:r>
              <a:rPr lang="en-US" altLang="sv-FI" noProof="0"/>
              <a:t>Klicka här för att ändra format</a:t>
            </a:r>
          </a:p>
        </p:txBody>
      </p:sp>
      <p:sp>
        <p:nvSpPr>
          <p:cNvPr id="99332" name="Rectangle 4"/>
          <p:cNvSpPr>
            <a:spLocks noGrp="1" noChangeArrowheads="1"/>
          </p:cNvSpPr>
          <p:nvPr>
            <p:ph type="subTitle" idx="1"/>
          </p:nvPr>
        </p:nvSpPr>
        <p:spPr>
          <a:xfrm>
            <a:off x="1285877" y="2733675"/>
            <a:ext cx="6677025" cy="1314450"/>
          </a:xfrm>
        </p:spPr>
        <p:txBody>
          <a:bodyPr/>
          <a:lstStyle>
            <a:lvl1pPr marL="0" indent="0">
              <a:lnSpc>
                <a:spcPts val="3800"/>
              </a:lnSpc>
              <a:buFont typeface="Georgia" pitchFamily="18" charset="0"/>
              <a:buNone/>
              <a:defRPr sz="3200" i="1">
                <a:solidFill>
                  <a:srgbClr val="FFFFFF"/>
                </a:solidFill>
              </a:defRPr>
            </a:lvl1pPr>
          </a:lstStyle>
          <a:p>
            <a:pPr lvl="0"/>
            <a:r>
              <a:rPr lang="en-US" altLang="sv-FI" noProof="0"/>
              <a:t>Klicka här för att ändra format på underrubrik i bakgrunden</a:t>
            </a:r>
          </a:p>
        </p:txBody>
      </p:sp>
      <p:sp>
        <p:nvSpPr>
          <p:cNvPr id="8" name="Rectangle 8"/>
          <p:cNvSpPr>
            <a:spLocks noGrp="1" noChangeArrowheads="1"/>
          </p:cNvSpPr>
          <p:nvPr>
            <p:ph type="ftr" sz="quarter" idx="10"/>
          </p:nvPr>
        </p:nvSpPr>
        <p:spPr>
          <a:xfrm>
            <a:off x="6607175" y="4786313"/>
            <a:ext cx="2376488" cy="161925"/>
          </a:xfrm>
        </p:spPr>
        <p:txBody>
          <a:bodyPr/>
          <a:lstStyle>
            <a:lvl1pPr>
              <a:defRPr/>
            </a:lvl1pPr>
          </a:lstStyle>
          <a:p>
            <a:pPr>
              <a:defRPr/>
            </a:pPr>
            <a:r>
              <a:rPr lang="en-US" altLang="sv-FI"/>
              <a:t>© Hanken</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603492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Footer Placeholder 3"/>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193104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sv-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88300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Rectangle 10"/>
          <p:cNvSpPr>
            <a:spLocks noGrp="1" noChangeArrowheads="1"/>
          </p:cNvSpPr>
          <p:nvPr>
            <p:ph type="ftr" sz="quarter" idx="10"/>
          </p:nvPr>
        </p:nvSpPr>
        <p:spPr>
          <a:ln/>
        </p:spPr>
        <p:txBody>
          <a:bodyPr/>
          <a:lstStyle>
            <a:lvl1pPr>
              <a:defRPr/>
            </a:lvl1pPr>
          </a:lstStyle>
          <a:p>
            <a:pPr>
              <a:defRPr/>
            </a:pPr>
            <a:r>
              <a:rPr lang="en-US" altLang="sv-FI"/>
              <a:t>© </a:t>
            </a:r>
            <a:r>
              <a:rPr lang="en-US" altLang="sv-FI" err="1"/>
              <a:t>Hanken</a:t>
            </a:r>
            <a:endParaRPr lang="en-US" altLang="sv-FI"/>
          </a:p>
        </p:txBody>
      </p:sp>
    </p:spTree>
    <p:extLst>
      <p:ext uri="{BB962C8B-B14F-4D97-AF65-F5344CB8AC3E}">
        <p14:creationId xmlns:p14="http://schemas.microsoft.com/office/powerpoint/2010/main" val="875603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Footer Placeholder 4"/>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82148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sv-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Footer Placeholder 6"/>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00026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Footer Placeholder 2"/>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499092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2682936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sv-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091716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sv-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058676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Footer Placeholder 3"/>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3533767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sv-FI"/>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Footer Placeholder 3"/>
          <p:cNvSpPr>
            <a:spLocks noGrp="1"/>
          </p:cNvSpPr>
          <p:nvPr>
            <p:ph type="ftr" sz="quarter" idx="10"/>
          </p:nvPr>
        </p:nvSpPr>
        <p:spPr>
          <a:xfrm>
            <a:off x="6607175" y="4786313"/>
            <a:ext cx="2376488" cy="161925"/>
          </a:xfrm>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472887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0176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7" name="Picture 7"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p:nvPr>
        </p:nvSpPr>
        <p:spPr>
          <a:xfrm>
            <a:off x="1266827" y="1683544"/>
            <a:ext cx="6696075" cy="834629"/>
          </a:xfrm>
        </p:spPr>
        <p:txBody>
          <a:bodyPr anchor="t"/>
          <a:lstStyle>
            <a:lvl1pPr>
              <a:lnSpc>
                <a:spcPts val="3800"/>
              </a:lnSpc>
              <a:defRPr i="0"/>
            </a:lvl1pPr>
          </a:lstStyle>
          <a:p>
            <a:pPr lvl="0"/>
            <a:r>
              <a:rPr lang="en-US" altLang="sv-FI" noProof="0"/>
              <a:t>Klicka här för att ändra format</a:t>
            </a:r>
          </a:p>
        </p:txBody>
      </p:sp>
      <p:sp>
        <p:nvSpPr>
          <p:cNvPr id="101380" name="Rectangle 4"/>
          <p:cNvSpPr>
            <a:spLocks noGrp="1" noChangeArrowheads="1"/>
          </p:cNvSpPr>
          <p:nvPr>
            <p:ph type="subTitle" idx="1"/>
          </p:nvPr>
        </p:nvSpPr>
        <p:spPr>
          <a:xfrm>
            <a:off x="1285877" y="2733675"/>
            <a:ext cx="6677025" cy="1314450"/>
          </a:xfrm>
        </p:spPr>
        <p:txBody>
          <a:bodyPr/>
          <a:lstStyle>
            <a:lvl1pPr marL="0" indent="0">
              <a:lnSpc>
                <a:spcPts val="3800"/>
              </a:lnSpc>
              <a:buFont typeface="Georgia" pitchFamily="18" charset="0"/>
              <a:buNone/>
              <a:defRPr sz="3200" i="1">
                <a:solidFill>
                  <a:srgbClr val="FFFFFF"/>
                </a:solidFill>
              </a:defRPr>
            </a:lvl1pPr>
          </a:lstStyle>
          <a:p>
            <a:pPr lvl="0"/>
            <a:r>
              <a:rPr lang="en-US" altLang="sv-FI" noProof="0"/>
              <a:t>Klicka här för att ändra format på underrubrik i bakgrunden</a:t>
            </a:r>
          </a:p>
        </p:txBody>
      </p:sp>
      <p:sp>
        <p:nvSpPr>
          <p:cNvPr id="8" name="Rectangle 8"/>
          <p:cNvSpPr>
            <a:spLocks noGrp="1" noChangeArrowheads="1"/>
          </p:cNvSpPr>
          <p:nvPr>
            <p:ph type="ftr" sz="quarter" idx="10"/>
          </p:nvPr>
        </p:nvSpPr>
        <p:spPr/>
        <p:txBody>
          <a:bodyPr/>
          <a:lstStyle>
            <a:lvl1pPr>
              <a:defRPr/>
            </a:lvl1pPr>
          </a:lstStyle>
          <a:p>
            <a:pPr>
              <a:defRPr/>
            </a:pPr>
            <a:r>
              <a:rPr lang="en-US" altLang="sv-FI"/>
              <a:t>© Hanken</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33674905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5671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r>
              <a:rPr lang="en-US" altLang="sv-FI"/>
              <a:t>© Hanken</a:t>
            </a:r>
            <a:endParaRPr lang="en-US" altLang="sv-FI" dirty="0"/>
          </a:p>
        </p:txBody>
      </p:sp>
    </p:spTree>
    <p:extLst>
      <p:ext uri="{BB962C8B-B14F-4D97-AF65-F5344CB8AC3E}">
        <p14:creationId xmlns:p14="http://schemas.microsoft.com/office/powerpoint/2010/main" val="13192335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sv-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968796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466781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sv-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9749996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683269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554877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sv-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6632357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sv-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310985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9078378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sv-FI"/>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6722906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60176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7" name="Picture 7"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Grp="1" noChangeArrowheads="1"/>
          </p:cNvSpPr>
          <p:nvPr>
            <p:ph type="ctrTitle"/>
          </p:nvPr>
        </p:nvSpPr>
        <p:spPr>
          <a:xfrm>
            <a:off x="1266827" y="1683544"/>
            <a:ext cx="6696075" cy="834629"/>
          </a:xfrm>
        </p:spPr>
        <p:txBody>
          <a:bodyPr anchor="t"/>
          <a:lstStyle>
            <a:lvl1pPr>
              <a:lnSpc>
                <a:spcPts val="3800"/>
              </a:lnSpc>
              <a:defRPr i="0"/>
            </a:lvl1pPr>
          </a:lstStyle>
          <a:p>
            <a:pPr lvl="0"/>
            <a:r>
              <a:rPr lang="en-US" altLang="sv-FI" noProof="0"/>
              <a:t>Klicka här för att ändra format</a:t>
            </a:r>
          </a:p>
        </p:txBody>
      </p:sp>
      <p:sp>
        <p:nvSpPr>
          <p:cNvPr id="103428" name="Rectangle 4"/>
          <p:cNvSpPr>
            <a:spLocks noGrp="1" noChangeArrowheads="1"/>
          </p:cNvSpPr>
          <p:nvPr>
            <p:ph type="subTitle" idx="1"/>
          </p:nvPr>
        </p:nvSpPr>
        <p:spPr>
          <a:xfrm>
            <a:off x="1285877" y="2733675"/>
            <a:ext cx="6677025" cy="1314450"/>
          </a:xfrm>
        </p:spPr>
        <p:txBody>
          <a:bodyPr/>
          <a:lstStyle>
            <a:lvl1pPr marL="0" indent="0">
              <a:lnSpc>
                <a:spcPts val="3800"/>
              </a:lnSpc>
              <a:buFont typeface="Georgia" pitchFamily="18" charset="0"/>
              <a:buNone/>
              <a:defRPr sz="3200" i="1">
                <a:solidFill>
                  <a:srgbClr val="FFFFFF"/>
                </a:solidFill>
              </a:defRPr>
            </a:lvl1pPr>
          </a:lstStyle>
          <a:p>
            <a:pPr lvl="0"/>
            <a:r>
              <a:rPr lang="en-US" altLang="sv-FI" noProof="0"/>
              <a:t>Klicka här för att ändra format på underrubrik i bakgrunden</a:t>
            </a:r>
          </a:p>
        </p:txBody>
      </p:sp>
      <p:sp>
        <p:nvSpPr>
          <p:cNvPr id="8" name="Rectangle 8"/>
          <p:cNvSpPr>
            <a:spLocks noGrp="1" noChangeArrowheads="1"/>
          </p:cNvSpPr>
          <p:nvPr>
            <p:ph type="ftr" sz="quarter" idx="10"/>
          </p:nvPr>
        </p:nvSpPr>
        <p:spPr/>
        <p:txBody>
          <a:bodyPr/>
          <a:lstStyle>
            <a:lvl1pPr>
              <a:defRPr/>
            </a:lvl1pPr>
          </a:lstStyle>
          <a:p>
            <a:pPr>
              <a:defRPr/>
            </a:pPr>
            <a:r>
              <a:rPr lang="en-US" altLang="sv-FI"/>
              <a:t>© Hanken</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79341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sv-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ltLang="sv-FI"/>
              <a:t>© Hanken</a:t>
            </a:r>
            <a:endParaRPr lang="en-US" altLang="sv-FI" dirty="0"/>
          </a:p>
        </p:txBody>
      </p:sp>
    </p:spTree>
    <p:extLst>
      <p:ext uri="{BB962C8B-B14F-4D97-AF65-F5344CB8AC3E}">
        <p14:creationId xmlns:p14="http://schemas.microsoft.com/office/powerpoint/2010/main" val="4095920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766304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sv-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4536425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7589615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sv-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8814264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2738262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069145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sv-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32718364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sv-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FI"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272822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223106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2" y="44053"/>
            <a:ext cx="1744663" cy="4471988"/>
          </a:xfrm>
        </p:spPr>
        <p:txBody>
          <a:bodyPr vert="eaVert"/>
          <a:lstStyle/>
          <a:p>
            <a:r>
              <a:rPr lang="en-US"/>
              <a:t>Click to edit Master title style</a:t>
            </a:r>
            <a:endParaRPr lang="sv-FI"/>
          </a:p>
        </p:txBody>
      </p:sp>
      <p:sp>
        <p:nvSpPr>
          <p:cNvPr id="3" name="Vertical Text Placeholder 2"/>
          <p:cNvSpPr>
            <a:spLocks noGrp="1"/>
          </p:cNvSpPr>
          <p:nvPr>
            <p:ph type="body" orient="vert" idx="1"/>
          </p:nvPr>
        </p:nvSpPr>
        <p:spPr>
          <a:xfrm>
            <a:off x="976315" y="44053"/>
            <a:ext cx="5081587" cy="4471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Rectangle 8"/>
          <p:cNvSpPr>
            <a:spLocks noGrp="1" noChangeArrowheads="1"/>
          </p:cNvSpPr>
          <p:nvPr>
            <p:ph type="ftr" sz="quarter" idx="10"/>
          </p:nvPr>
        </p:nvSpPr>
        <p:spPr>
          <a:ln/>
        </p:spPr>
        <p:txBody>
          <a:bodyPr/>
          <a:lstStyle>
            <a:lvl1pPr>
              <a:defRPr/>
            </a:lvl1pPr>
          </a:lstStyle>
          <a:p>
            <a:pPr>
              <a:defRPr/>
            </a:pPr>
            <a:r>
              <a:rPr lang="en-US" altLang="sv-FI"/>
              <a:t>© Hanken</a:t>
            </a:r>
          </a:p>
        </p:txBody>
      </p:sp>
    </p:spTree>
    <p:extLst>
      <p:ext uri="{BB962C8B-B14F-4D97-AF65-F5344CB8AC3E}">
        <p14:creationId xmlns:p14="http://schemas.microsoft.com/office/powerpoint/2010/main" val="130944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sv-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sv-FI"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ltLang="sv-FI"/>
              <a:t>© Hanken</a:t>
            </a:r>
            <a:endParaRPr lang="en-US" altLang="sv-FI" dirty="0"/>
          </a:p>
        </p:txBody>
      </p:sp>
    </p:spTree>
    <p:extLst>
      <p:ext uri="{BB962C8B-B14F-4D97-AF65-F5344CB8AC3E}">
        <p14:creationId xmlns:p14="http://schemas.microsoft.com/office/powerpoint/2010/main" val="18351225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4601766"/>
          </a:xfrm>
          <a:prstGeom prst="rect">
            <a:avLst/>
          </a:prstGeom>
          <a:solidFill>
            <a:srgbClr val="000000"/>
          </a:soli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FI" altLang="sv-FI"/>
          </a:p>
        </p:txBody>
      </p:sp>
      <p:pic>
        <p:nvPicPr>
          <p:cNvPr id="5" name="Picture 13" descr="färgr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Grp="1" noChangeArrowheads="1"/>
          </p:cNvSpPr>
          <p:nvPr>
            <p:ph type="ctrTitle"/>
          </p:nvPr>
        </p:nvSpPr>
        <p:spPr>
          <a:xfrm>
            <a:off x="1266827" y="1683544"/>
            <a:ext cx="6696075" cy="834629"/>
          </a:xfrm>
        </p:spPr>
        <p:txBody>
          <a:bodyPr anchor="t"/>
          <a:lstStyle>
            <a:lvl1pPr>
              <a:lnSpc>
                <a:spcPts val="3800"/>
              </a:lnSpc>
              <a:defRPr i="0">
                <a:solidFill>
                  <a:srgbClr val="FFFFFF"/>
                </a:solidFill>
              </a:defRPr>
            </a:lvl1pPr>
          </a:lstStyle>
          <a:p>
            <a:r>
              <a:rPr lang="en-GB"/>
              <a:t>Klicka här för att ändra format</a:t>
            </a:r>
          </a:p>
        </p:txBody>
      </p:sp>
      <p:sp>
        <p:nvSpPr>
          <p:cNvPr id="121860" name="Rectangle 4"/>
          <p:cNvSpPr>
            <a:spLocks noGrp="1" noChangeArrowheads="1"/>
          </p:cNvSpPr>
          <p:nvPr>
            <p:ph type="subTitle" idx="1"/>
          </p:nvPr>
        </p:nvSpPr>
        <p:spPr>
          <a:xfrm>
            <a:off x="1285877" y="2733675"/>
            <a:ext cx="6677025" cy="1314450"/>
          </a:xfrm>
        </p:spPr>
        <p:txBody>
          <a:bodyPr/>
          <a:lstStyle>
            <a:lvl1pPr marL="0" indent="0">
              <a:lnSpc>
                <a:spcPts val="3800"/>
              </a:lnSpc>
              <a:buFont typeface="Georgia" pitchFamily="18" charset="0"/>
              <a:buNone/>
              <a:defRPr sz="3200" i="1">
                <a:solidFill>
                  <a:srgbClr val="FFFFFF"/>
                </a:solidFill>
              </a:defRPr>
            </a:lvl1pPr>
          </a:lstStyle>
          <a:p>
            <a:r>
              <a:rPr lang="en-GB"/>
              <a:t>Klicka här för att ändra format på underrubrik i bakgrunden</a:t>
            </a:r>
          </a:p>
        </p:txBody>
      </p:sp>
      <p:sp>
        <p:nvSpPr>
          <p:cNvPr id="9" name="Footer Placeholder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000" y="4680000"/>
            <a:ext cx="2723552" cy="396000"/>
          </a:xfrm>
          <a:prstGeom prst="rect">
            <a:avLst/>
          </a:prstGeom>
        </p:spPr>
      </p:pic>
    </p:spTree>
    <p:extLst>
      <p:ext uri="{BB962C8B-B14F-4D97-AF65-F5344CB8AC3E}">
        <p14:creationId xmlns:p14="http://schemas.microsoft.com/office/powerpoint/2010/main" val="23560522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40075691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4632743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76315"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41840" y="1383507"/>
            <a:ext cx="3413125" cy="31325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41770647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8"/>
          <p:cNvSpPr>
            <a:spLocks noGrp="1" noChangeArrowheads="1"/>
          </p:cNvSpPr>
          <p:nvPr>
            <p:ph type="ftr" sz="quarter" idx="10"/>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10821852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13302852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42427719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11130851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24099509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spTree>
    <p:extLst>
      <p:ext uri="{BB962C8B-B14F-4D97-AF65-F5344CB8AC3E}">
        <p14:creationId xmlns:p14="http://schemas.microsoft.com/office/powerpoint/2010/main" val="197024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91440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sv-FI"/>
              <a:t>                </a:t>
            </a:r>
          </a:p>
        </p:txBody>
      </p:sp>
      <p:pic>
        <p:nvPicPr>
          <p:cNvPr id="1027" name="Picture 27" descr="Logga"/>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100006" y="108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976313" y="1383507"/>
            <a:ext cx="6978650" cy="31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FI"/>
              <a:t>Klicka här för att ändra format på bakgrundstexten</a:t>
            </a:r>
          </a:p>
        </p:txBody>
      </p:sp>
      <p:sp>
        <p:nvSpPr>
          <p:cNvPr id="1029" name="Rectangle 2"/>
          <p:cNvSpPr>
            <a:spLocks noGrp="1" noChangeArrowheads="1"/>
          </p:cNvSpPr>
          <p:nvPr>
            <p:ph type="title"/>
          </p:nvPr>
        </p:nvSpPr>
        <p:spPr bwMode="auto">
          <a:xfrm>
            <a:off x="1285877" y="44053"/>
            <a:ext cx="60690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sv-FI"/>
              <a:t>Klicka här för att ändra format</a:t>
            </a:r>
          </a:p>
        </p:txBody>
      </p:sp>
      <p:sp>
        <p:nvSpPr>
          <p:cNvPr id="1034" name="Rectangle 10"/>
          <p:cNvSpPr>
            <a:spLocks noGrp="1" noChangeArrowheads="1"/>
          </p:cNvSpPr>
          <p:nvPr>
            <p:ph type="ftr" sz="quarter" idx="3"/>
          </p:nvPr>
        </p:nvSpPr>
        <p:spPr bwMode="auto">
          <a:xfrm>
            <a:off x="6210300" y="4824413"/>
            <a:ext cx="2376488"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a:t>
            </a:r>
            <a:r>
              <a:rPr lang="en-US" altLang="sv-FI" err="1"/>
              <a:t>Hanken</a:t>
            </a:r>
            <a:endParaRPr lang="en-US" altLang="sv-FI"/>
          </a:p>
        </p:txBody>
      </p:sp>
      <p:pic>
        <p:nvPicPr>
          <p:cNvPr id="1031" name="Picture 12" descr="färgra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6"/>
          <p:cNvSpPr>
            <a:spLocks noChangeArrowheads="1"/>
          </p:cNvSpPr>
          <p:nvPr/>
        </p:nvSpPr>
        <p:spPr bwMode="auto">
          <a:xfrm>
            <a:off x="0" y="944167"/>
            <a:ext cx="9144000" cy="2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Tree>
  </p:cSld>
  <p:clrMap bg1="lt1" tx1="dk1" bg2="lt2" tx2="dk2" accent1="accent1" accent2="accent2" accent3="accent3" accent4="accent4" accent5="accent5" accent6="accent6" hlink="hlink" folHlink="folHlink"/>
  <p:sldLayoutIdLst>
    <p:sldLayoutId id="2147484780" r:id="rId1"/>
    <p:sldLayoutId id="2147484727" r:id="rId2"/>
    <p:sldLayoutId id="2147484781" r:id="rId3"/>
    <p:sldLayoutId id="2147484728" r:id="rId4"/>
    <p:sldLayoutId id="2147484782" r:id="rId5"/>
    <p:sldLayoutId id="2147484729" r:id="rId6"/>
    <p:sldLayoutId id="2147484783" r:id="rId7"/>
    <p:sldLayoutId id="2147484784" r:id="rId8"/>
    <p:sldLayoutId id="2147484785" r:id="rId9"/>
    <p:sldLayoutId id="2147484786" r:id="rId10"/>
    <p:sldLayoutId id="2147484787" r:id="rId11"/>
  </p:sldLayoutIdLst>
  <p:hf sldNum="0" hdr="0" dt="0"/>
  <p:txStyles>
    <p:titleStyle>
      <a:lvl1pPr algn="l" rtl="0" eaLnBrk="1" fontAlgn="base" hangingPunct="1">
        <a:spcBef>
          <a:spcPct val="0"/>
        </a:spcBef>
        <a:spcAft>
          <a:spcPct val="0"/>
        </a:spcAft>
        <a:defRPr sz="3200" i="1">
          <a:solidFill>
            <a:srgbClr val="FFFFFF"/>
          </a:solidFill>
          <a:latin typeface="+mj-lt"/>
          <a:ea typeface="+mj-ea"/>
          <a:cs typeface="+mj-cs"/>
        </a:defRPr>
      </a:lvl1pPr>
      <a:lvl2pPr algn="l" rtl="0" eaLnBrk="1" fontAlgn="base" hangingPunct="1">
        <a:spcBef>
          <a:spcPct val="0"/>
        </a:spcBef>
        <a:spcAft>
          <a:spcPct val="0"/>
        </a:spcAft>
        <a:defRPr sz="3200" i="1">
          <a:solidFill>
            <a:srgbClr val="FFFFFF"/>
          </a:solidFill>
          <a:latin typeface="Georgia" pitchFamily="18" charset="0"/>
        </a:defRPr>
      </a:lvl2pPr>
      <a:lvl3pPr algn="l" rtl="0" eaLnBrk="1" fontAlgn="base" hangingPunct="1">
        <a:spcBef>
          <a:spcPct val="0"/>
        </a:spcBef>
        <a:spcAft>
          <a:spcPct val="0"/>
        </a:spcAft>
        <a:defRPr sz="3200" i="1">
          <a:solidFill>
            <a:srgbClr val="FFFFFF"/>
          </a:solidFill>
          <a:latin typeface="Georgia" pitchFamily="18" charset="0"/>
        </a:defRPr>
      </a:lvl3pPr>
      <a:lvl4pPr algn="l" rtl="0" eaLnBrk="1" fontAlgn="base" hangingPunct="1">
        <a:spcBef>
          <a:spcPct val="0"/>
        </a:spcBef>
        <a:spcAft>
          <a:spcPct val="0"/>
        </a:spcAft>
        <a:defRPr sz="3200" i="1">
          <a:solidFill>
            <a:srgbClr val="FFFFFF"/>
          </a:solidFill>
          <a:latin typeface="Georgia" pitchFamily="18" charset="0"/>
        </a:defRPr>
      </a:lvl4pPr>
      <a:lvl5pPr algn="l" rtl="0" eaLnBrk="1" fontAlgn="base" hangingPunct="1">
        <a:spcBef>
          <a:spcPct val="0"/>
        </a:spcBef>
        <a:spcAft>
          <a:spcPct val="0"/>
        </a:spcAft>
        <a:defRPr sz="3200" i="1">
          <a:solidFill>
            <a:srgbClr val="FFFFFF"/>
          </a:solidFill>
          <a:latin typeface="Georgia" pitchFamily="18" charset="0"/>
        </a:defRPr>
      </a:lvl5pPr>
      <a:lvl6pPr marL="457200" algn="l" rtl="0" eaLnBrk="1" fontAlgn="base" hangingPunct="1">
        <a:spcBef>
          <a:spcPct val="0"/>
        </a:spcBef>
        <a:spcAft>
          <a:spcPct val="0"/>
        </a:spcAft>
        <a:defRPr sz="3200" i="1">
          <a:solidFill>
            <a:srgbClr val="FFFFFF"/>
          </a:solidFill>
          <a:latin typeface="Georgia" pitchFamily="18" charset="0"/>
        </a:defRPr>
      </a:lvl6pPr>
      <a:lvl7pPr marL="914400" algn="l" rtl="0" eaLnBrk="1" fontAlgn="base" hangingPunct="1">
        <a:spcBef>
          <a:spcPct val="0"/>
        </a:spcBef>
        <a:spcAft>
          <a:spcPct val="0"/>
        </a:spcAft>
        <a:defRPr sz="3200" i="1">
          <a:solidFill>
            <a:srgbClr val="FFFFFF"/>
          </a:solidFill>
          <a:latin typeface="Georgia" pitchFamily="18" charset="0"/>
        </a:defRPr>
      </a:lvl7pPr>
      <a:lvl8pPr marL="1371600" algn="l" rtl="0" eaLnBrk="1" fontAlgn="base" hangingPunct="1">
        <a:spcBef>
          <a:spcPct val="0"/>
        </a:spcBef>
        <a:spcAft>
          <a:spcPct val="0"/>
        </a:spcAft>
        <a:defRPr sz="3200" i="1">
          <a:solidFill>
            <a:srgbClr val="FFFFFF"/>
          </a:solidFill>
          <a:latin typeface="Georgia" pitchFamily="18" charset="0"/>
        </a:defRPr>
      </a:lvl8pPr>
      <a:lvl9pPr marL="1828800" algn="l" rtl="0" eaLnBrk="1" fontAlgn="base" hangingPunct="1">
        <a:spcBef>
          <a:spcPct val="0"/>
        </a:spcBef>
        <a:spcAft>
          <a:spcPct val="0"/>
        </a:spcAft>
        <a:defRPr sz="3200" i="1">
          <a:solidFill>
            <a:srgbClr val="FFFFFF"/>
          </a:solidFill>
          <a:latin typeface="Georgia" pitchFamily="18" charset="0"/>
        </a:defRPr>
      </a:lvl9pPr>
    </p:titleStyle>
    <p:bodyStyle>
      <a:lvl1pPr marL="295275" indent="-295275" algn="l" rtl="0" eaLnBrk="1" fontAlgn="base" hangingPunct="1">
        <a:lnSpc>
          <a:spcPts val="2400"/>
        </a:lnSpc>
        <a:spcBef>
          <a:spcPct val="4500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1" fontAlgn="base" hangingPunct="1">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algn="l" rtl="0" eaLnBrk="1" fontAlgn="base" hangingPunct="1">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1" fontAlgn="base" hangingPunct="1">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1" fontAlgn="base" hangingPunct="1">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eaLnBrk="1" fontAlgn="base" hangingPunct="1">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eaLnBrk="1" fontAlgn="base" hangingPunct="1">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eaLnBrk="1" fontAlgn="base" hangingPunct="1">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eaLnBrk="1" fontAlgn="base" hangingPunct="1">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 y="0"/>
            <a:ext cx="8100000" cy="9441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
        <p:nvSpPr>
          <p:cNvPr id="2052" name="Rectangle 3"/>
          <p:cNvSpPr>
            <a:spLocks noGrp="1" noChangeArrowheads="1"/>
          </p:cNvSpPr>
          <p:nvPr>
            <p:ph type="body" idx="1"/>
          </p:nvPr>
        </p:nvSpPr>
        <p:spPr bwMode="auto">
          <a:xfrm>
            <a:off x="976313" y="1383507"/>
            <a:ext cx="6978650" cy="31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FI"/>
              <a:t>Klicka här för att ändra format på bakgrundstexten</a:t>
            </a:r>
          </a:p>
        </p:txBody>
      </p:sp>
      <p:sp>
        <p:nvSpPr>
          <p:cNvPr id="2053" name="Rectangle 5"/>
          <p:cNvSpPr>
            <a:spLocks noGrp="1" noChangeArrowheads="1"/>
          </p:cNvSpPr>
          <p:nvPr>
            <p:ph type="title"/>
          </p:nvPr>
        </p:nvSpPr>
        <p:spPr bwMode="auto">
          <a:xfrm>
            <a:off x="1285877" y="44053"/>
            <a:ext cx="60690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sv-FI"/>
              <a:t>Klicka här för att ändra format</a:t>
            </a:r>
          </a:p>
        </p:txBody>
      </p:sp>
      <p:sp>
        <p:nvSpPr>
          <p:cNvPr id="21512" name="Rectangle 8"/>
          <p:cNvSpPr>
            <a:spLocks noGrp="1" noChangeArrowheads="1"/>
          </p:cNvSpPr>
          <p:nvPr>
            <p:ph type="ftr" sz="quarter" idx="3"/>
          </p:nvPr>
        </p:nvSpPr>
        <p:spPr bwMode="auto">
          <a:xfrm>
            <a:off x="6210300" y="4825604"/>
            <a:ext cx="2376488" cy="12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a:t>
            </a:r>
            <a:r>
              <a:rPr lang="en-US" altLang="sv-FI" err="1"/>
              <a:t>Hanken</a:t>
            </a:r>
            <a:endParaRPr lang="en-US" altLang="sv-FI"/>
          </a:p>
        </p:txBody>
      </p:sp>
      <p:pic>
        <p:nvPicPr>
          <p:cNvPr id="2055" name="Picture 9" descr="färgra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3"/>
          <p:cNvSpPr>
            <a:spLocks noChangeArrowheads="1"/>
          </p:cNvSpPr>
          <p:nvPr/>
        </p:nvSpPr>
        <p:spPr bwMode="auto">
          <a:xfrm>
            <a:off x="0" y="944167"/>
            <a:ext cx="9144000" cy="2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grpSp>
        <p:nvGrpSpPr>
          <p:cNvPr id="4" name="Group 3"/>
          <p:cNvGrpSpPr/>
          <p:nvPr userDrawn="1"/>
        </p:nvGrpSpPr>
        <p:grpSpPr>
          <a:xfrm>
            <a:off x="8093074" y="0"/>
            <a:ext cx="1054800" cy="944166"/>
            <a:chOff x="8093074" y="0"/>
            <a:chExt cx="1054800" cy="944166"/>
          </a:xfrm>
        </p:grpSpPr>
        <p:sp>
          <p:nvSpPr>
            <p:cNvPr id="12" name="Rectangle 3"/>
            <p:cNvSpPr>
              <a:spLocks noChangeArrowheads="1"/>
            </p:cNvSpPr>
            <p:nvPr userDrawn="1"/>
          </p:nvSpPr>
          <p:spPr bwMode="auto">
            <a:xfrm>
              <a:off x="8093074" y="0"/>
              <a:ext cx="10548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13" name="Picture 27" descr="Logga"/>
            <p:cNvPicPr>
              <a:picLocks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172000" y="90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 id="2147484799" r:id="rId12"/>
  </p:sldLayoutIdLst>
  <p:hf sldNum="0" hdr="0" dt="0"/>
  <p:txStyles>
    <p:titleStyle>
      <a:lvl1pPr algn="l" rtl="0" eaLnBrk="0" fontAlgn="base" hangingPunct="0">
        <a:spcBef>
          <a:spcPct val="0"/>
        </a:spcBef>
        <a:spcAft>
          <a:spcPct val="0"/>
        </a:spcAft>
        <a:defRPr sz="3200" i="1">
          <a:solidFill>
            <a:srgbClr val="FFFFFF"/>
          </a:solidFill>
          <a:latin typeface="+mj-lt"/>
          <a:ea typeface="+mj-ea"/>
          <a:cs typeface="+mj-cs"/>
        </a:defRPr>
      </a:lvl1pPr>
      <a:lvl2pPr algn="l" rtl="0" eaLnBrk="0" fontAlgn="base" hangingPunct="0">
        <a:spcBef>
          <a:spcPct val="0"/>
        </a:spcBef>
        <a:spcAft>
          <a:spcPct val="0"/>
        </a:spcAft>
        <a:defRPr sz="3200" i="1">
          <a:solidFill>
            <a:srgbClr val="FFFFFF"/>
          </a:solidFill>
          <a:latin typeface="Georgia" pitchFamily="18" charset="0"/>
        </a:defRPr>
      </a:lvl2pPr>
      <a:lvl3pPr algn="l" rtl="0" eaLnBrk="0" fontAlgn="base" hangingPunct="0">
        <a:spcBef>
          <a:spcPct val="0"/>
        </a:spcBef>
        <a:spcAft>
          <a:spcPct val="0"/>
        </a:spcAft>
        <a:defRPr sz="3200" i="1">
          <a:solidFill>
            <a:srgbClr val="FFFFFF"/>
          </a:solidFill>
          <a:latin typeface="Georgia" pitchFamily="18" charset="0"/>
        </a:defRPr>
      </a:lvl3pPr>
      <a:lvl4pPr algn="l" rtl="0" eaLnBrk="0" fontAlgn="base" hangingPunct="0">
        <a:spcBef>
          <a:spcPct val="0"/>
        </a:spcBef>
        <a:spcAft>
          <a:spcPct val="0"/>
        </a:spcAft>
        <a:defRPr sz="3200" i="1">
          <a:solidFill>
            <a:srgbClr val="FFFFFF"/>
          </a:solidFill>
          <a:latin typeface="Georgia" pitchFamily="18" charset="0"/>
        </a:defRPr>
      </a:lvl4pPr>
      <a:lvl5pPr algn="l" rtl="0" eaLnBrk="0" fontAlgn="base" hangingPunct="0">
        <a:spcBef>
          <a:spcPct val="0"/>
        </a:spcBef>
        <a:spcAft>
          <a:spcPct val="0"/>
        </a:spcAft>
        <a:defRPr sz="3200" i="1">
          <a:solidFill>
            <a:srgbClr val="FFFFFF"/>
          </a:solidFill>
          <a:latin typeface="Georgia" pitchFamily="18" charset="0"/>
        </a:defRPr>
      </a:lvl5pPr>
      <a:lvl6pPr marL="457200" algn="l" rtl="0" fontAlgn="base">
        <a:spcBef>
          <a:spcPct val="0"/>
        </a:spcBef>
        <a:spcAft>
          <a:spcPct val="0"/>
        </a:spcAft>
        <a:defRPr sz="3200" i="1">
          <a:solidFill>
            <a:srgbClr val="FFFFFF"/>
          </a:solidFill>
          <a:latin typeface="Georgia" pitchFamily="18" charset="0"/>
        </a:defRPr>
      </a:lvl6pPr>
      <a:lvl7pPr marL="914400" algn="l" rtl="0" fontAlgn="base">
        <a:spcBef>
          <a:spcPct val="0"/>
        </a:spcBef>
        <a:spcAft>
          <a:spcPct val="0"/>
        </a:spcAft>
        <a:defRPr sz="3200" i="1">
          <a:solidFill>
            <a:srgbClr val="FFFFFF"/>
          </a:solidFill>
          <a:latin typeface="Georgia" pitchFamily="18" charset="0"/>
        </a:defRPr>
      </a:lvl7pPr>
      <a:lvl8pPr marL="1371600" algn="l" rtl="0" fontAlgn="base">
        <a:spcBef>
          <a:spcPct val="0"/>
        </a:spcBef>
        <a:spcAft>
          <a:spcPct val="0"/>
        </a:spcAft>
        <a:defRPr sz="3200" i="1">
          <a:solidFill>
            <a:srgbClr val="FFFFFF"/>
          </a:solidFill>
          <a:latin typeface="Georgia" pitchFamily="18" charset="0"/>
        </a:defRPr>
      </a:lvl8pPr>
      <a:lvl9pPr marL="1828800" algn="l" rtl="0" fontAlgn="base">
        <a:spcBef>
          <a:spcPct val="0"/>
        </a:spcBef>
        <a:spcAft>
          <a:spcPct val="0"/>
        </a:spcAft>
        <a:defRPr sz="3200" i="1">
          <a:solidFill>
            <a:srgbClr val="FFFFFF"/>
          </a:solidFill>
          <a:latin typeface="Georgia" pitchFamily="18" charset="0"/>
        </a:defRPr>
      </a:lvl9pPr>
    </p:titleStyle>
    <p:bodyStyle>
      <a:lvl1pPr marL="295275" indent="-295275" algn="l" rtl="0" eaLnBrk="0" fontAlgn="base" hangingPunct="0">
        <a:lnSpc>
          <a:spcPts val="2400"/>
        </a:lnSpc>
        <a:spcBef>
          <a:spcPct val="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 y="0"/>
            <a:ext cx="8100000" cy="94416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
        <p:nvSpPr>
          <p:cNvPr id="3076" name="Rectangle 4"/>
          <p:cNvSpPr>
            <a:spLocks noGrp="1" noChangeArrowheads="1"/>
          </p:cNvSpPr>
          <p:nvPr>
            <p:ph type="body" idx="1"/>
          </p:nvPr>
        </p:nvSpPr>
        <p:spPr bwMode="auto">
          <a:xfrm>
            <a:off x="976313" y="1383507"/>
            <a:ext cx="6978650" cy="31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FI"/>
              <a:t>Klicka här för att ändra format på bakgrundstexten</a:t>
            </a:r>
          </a:p>
        </p:txBody>
      </p:sp>
      <p:sp>
        <p:nvSpPr>
          <p:cNvPr id="3077" name="Rectangle 5"/>
          <p:cNvSpPr>
            <a:spLocks noGrp="1" noChangeArrowheads="1"/>
          </p:cNvSpPr>
          <p:nvPr>
            <p:ph type="title"/>
          </p:nvPr>
        </p:nvSpPr>
        <p:spPr bwMode="auto">
          <a:xfrm>
            <a:off x="1285877" y="44053"/>
            <a:ext cx="60690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sv-FI"/>
              <a:t>Klicka här för att ändra format</a:t>
            </a:r>
          </a:p>
        </p:txBody>
      </p:sp>
      <p:sp>
        <p:nvSpPr>
          <p:cNvPr id="92168" name="Rectangle 8"/>
          <p:cNvSpPr>
            <a:spLocks noGrp="1" noChangeArrowheads="1"/>
          </p:cNvSpPr>
          <p:nvPr>
            <p:ph type="ftr" sz="quarter" idx="3"/>
          </p:nvPr>
        </p:nvSpPr>
        <p:spPr bwMode="auto">
          <a:xfrm>
            <a:off x="6210300" y="4824413"/>
            <a:ext cx="2376488" cy="17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pic>
        <p:nvPicPr>
          <p:cNvPr id="3079" name="Picture 9" descr="färgra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1"/>
          <p:cNvSpPr>
            <a:spLocks noChangeArrowheads="1"/>
          </p:cNvSpPr>
          <p:nvPr/>
        </p:nvSpPr>
        <p:spPr bwMode="auto">
          <a:xfrm>
            <a:off x="0" y="944167"/>
            <a:ext cx="9144000" cy="2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grpSp>
        <p:nvGrpSpPr>
          <p:cNvPr id="11" name="Group 10"/>
          <p:cNvGrpSpPr/>
          <p:nvPr userDrawn="1"/>
        </p:nvGrpSpPr>
        <p:grpSpPr>
          <a:xfrm>
            <a:off x="8093074" y="0"/>
            <a:ext cx="1054800" cy="944166"/>
            <a:chOff x="8093074" y="0"/>
            <a:chExt cx="1054800" cy="944166"/>
          </a:xfrm>
        </p:grpSpPr>
        <p:sp>
          <p:nvSpPr>
            <p:cNvPr id="12" name="Rectangle 3"/>
            <p:cNvSpPr>
              <a:spLocks noChangeArrowheads="1"/>
            </p:cNvSpPr>
            <p:nvPr userDrawn="1"/>
          </p:nvSpPr>
          <p:spPr bwMode="auto">
            <a:xfrm>
              <a:off x="8093074" y="0"/>
              <a:ext cx="10548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13" name="Picture 27" descr="Logga"/>
            <p:cNvPicPr>
              <a:picLocks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172000" y="90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800"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dt="0"/>
  <p:txStyles>
    <p:titleStyle>
      <a:lvl1pPr algn="l" rtl="0" eaLnBrk="0" fontAlgn="base" hangingPunct="0">
        <a:spcBef>
          <a:spcPct val="0"/>
        </a:spcBef>
        <a:spcAft>
          <a:spcPct val="0"/>
        </a:spcAft>
        <a:defRPr sz="3200" i="1">
          <a:solidFill>
            <a:srgbClr val="FFFFFF"/>
          </a:solidFill>
          <a:latin typeface="+mj-lt"/>
          <a:ea typeface="+mj-ea"/>
          <a:cs typeface="+mj-cs"/>
        </a:defRPr>
      </a:lvl1pPr>
      <a:lvl2pPr algn="l" rtl="0" eaLnBrk="0" fontAlgn="base" hangingPunct="0">
        <a:spcBef>
          <a:spcPct val="0"/>
        </a:spcBef>
        <a:spcAft>
          <a:spcPct val="0"/>
        </a:spcAft>
        <a:defRPr sz="3200" i="1">
          <a:solidFill>
            <a:srgbClr val="FFFFFF"/>
          </a:solidFill>
          <a:latin typeface="Georgia" pitchFamily="18" charset="0"/>
        </a:defRPr>
      </a:lvl2pPr>
      <a:lvl3pPr algn="l" rtl="0" eaLnBrk="0" fontAlgn="base" hangingPunct="0">
        <a:spcBef>
          <a:spcPct val="0"/>
        </a:spcBef>
        <a:spcAft>
          <a:spcPct val="0"/>
        </a:spcAft>
        <a:defRPr sz="3200" i="1">
          <a:solidFill>
            <a:srgbClr val="FFFFFF"/>
          </a:solidFill>
          <a:latin typeface="Georgia" pitchFamily="18" charset="0"/>
        </a:defRPr>
      </a:lvl3pPr>
      <a:lvl4pPr algn="l" rtl="0" eaLnBrk="0" fontAlgn="base" hangingPunct="0">
        <a:spcBef>
          <a:spcPct val="0"/>
        </a:spcBef>
        <a:spcAft>
          <a:spcPct val="0"/>
        </a:spcAft>
        <a:defRPr sz="3200" i="1">
          <a:solidFill>
            <a:srgbClr val="FFFFFF"/>
          </a:solidFill>
          <a:latin typeface="Georgia" pitchFamily="18" charset="0"/>
        </a:defRPr>
      </a:lvl4pPr>
      <a:lvl5pPr algn="l" rtl="0" eaLnBrk="0" fontAlgn="base" hangingPunct="0">
        <a:spcBef>
          <a:spcPct val="0"/>
        </a:spcBef>
        <a:spcAft>
          <a:spcPct val="0"/>
        </a:spcAft>
        <a:defRPr sz="3200" i="1">
          <a:solidFill>
            <a:srgbClr val="FFFFFF"/>
          </a:solidFill>
          <a:latin typeface="Georgia" pitchFamily="18" charset="0"/>
        </a:defRPr>
      </a:lvl5pPr>
      <a:lvl6pPr marL="457200" algn="l" rtl="0" fontAlgn="base">
        <a:spcBef>
          <a:spcPct val="0"/>
        </a:spcBef>
        <a:spcAft>
          <a:spcPct val="0"/>
        </a:spcAft>
        <a:defRPr sz="3200" i="1">
          <a:solidFill>
            <a:srgbClr val="FFFFFF"/>
          </a:solidFill>
          <a:latin typeface="Georgia" pitchFamily="18" charset="0"/>
        </a:defRPr>
      </a:lvl6pPr>
      <a:lvl7pPr marL="914400" algn="l" rtl="0" fontAlgn="base">
        <a:spcBef>
          <a:spcPct val="0"/>
        </a:spcBef>
        <a:spcAft>
          <a:spcPct val="0"/>
        </a:spcAft>
        <a:defRPr sz="3200" i="1">
          <a:solidFill>
            <a:srgbClr val="FFFFFF"/>
          </a:solidFill>
          <a:latin typeface="Georgia" pitchFamily="18" charset="0"/>
        </a:defRPr>
      </a:lvl7pPr>
      <a:lvl8pPr marL="1371600" algn="l" rtl="0" fontAlgn="base">
        <a:spcBef>
          <a:spcPct val="0"/>
        </a:spcBef>
        <a:spcAft>
          <a:spcPct val="0"/>
        </a:spcAft>
        <a:defRPr sz="3200" i="1">
          <a:solidFill>
            <a:srgbClr val="FFFFFF"/>
          </a:solidFill>
          <a:latin typeface="Georgia" pitchFamily="18" charset="0"/>
        </a:defRPr>
      </a:lvl8pPr>
      <a:lvl9pPr marL="1828800" algn="l" rtl="0" fontAlgn="base">
        <a:spcBef>
          <a:spcPct val="0"/>
        </a:spcBef>
        <a:spcAft>
          <a:spcPct val="0"/>
        </a:spcAft>
        <a:defRPr sz="3200" i="1">
          <a:solidFill>
            <a:srgbClr val="FFFFFF"/>
          </a:solidFill>
          <a:latin typeface="Georgia" pitchFamily="18" charset="0"/>
        </a:defRPr>
      </a:lvl9pPr>
    </p:titleStyle>
    <p:bodyStyle>
      <a:lvl1pPr marL="295275" indent="-295275" algn="l" rtl="0" eaLnBrk="0" fontAlgn="base" hangingPunct="0">
        <a:lnSpc>
          <a:spcPts val="2400"/>
        </a:lnSpc>
        <a:spcBef>
          <a:spcPct val="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 y="0"/>
            <a:ext cx="8100000" cy="94416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
        <p:nvSpPr>
          <p:cNvPr id="4100" name="Rectangle 4"/>
          <p:cNvSpPr>
            <a:spLocks noGrp="1" noChangeArrowheads="1"/>
          </p:cNvSpPr>
          <p:nvPr>
            <p:ph type="body" idx="1"/>
          </p:nvPr>
        </p:nvSpPr>
        <p:spPr bwMode="auto">
          <a:xfrm>
            <a:off x="976313" y="1383507"/>
            <a:ext cx="6978650" cy="31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FI"/>
              <a:t>Klicka här för att ändra format på bakgrundstexten</a:t>
            </a:r>
          </a:p>
        </p:txBody>
      </p:sp>
      <p:sp>
        <p:nvSpPr>
          <p:cNvPr id="4101" name="Rectangle 5"/>
          <p:cNvSpPr>
            <a:spLocks noGrp="1" noChangeArrowheads="1"/>
          </p:cNvSpPr>
          <p:nvPr>
            <p:ph type="title"/>
          </p:nvPr>
        </p:nvSpPr>
        <p:spPr bwMode="auto">
          <a:xfrm>
            <a:off x="1285877" y="44053"/>
            <a:ext cx="60690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sv-FI"/>
              <a:t>Klicka här för att ändra format</a:t>
            </a:r>
          </a:p>
        </p:txBody>
      </p:sp>
      <p:sp>
        <p:nvSpPr>
          <p:cNvPr id="94216" name="Rectangle 8"/>
          <p:cNvSpPr>
            <a:spLocks noGrp="1" noChangeArrowheads="1"/>
          </p:cNvSpPr>
          <p:nvPr>
            <p:ph type="ftr" sz="quarter" idx="3"/>
          </p:nvPr>
        </p:nvSpPr>
        <p:spPr bwMode="auto">
          <a:xfrm>
            <a:off x="6210300" y="48244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pic>
        <p:nvPicPr>
          <p:cNvPr id="4103" name="Picture 9" descr="färgra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1"/>
          <p:cNvSpPr>
            <a:spLocks noChangeArrowheads="1"/>
          </p:cNvSpPr>
          <p:nvPr/>
        </p:nvSpPr>
        <p:spPr bwMode="auto">
          <a:xfrm>
            <a:off x="0" y="944167"/>
            <a:ext cx="9144000" cy="2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grpSp>
        <p:nvGrpSpPr>
          <p:cNvPr id="11" name="Group 10"/>
          <p:cNvGrpSpPr/>
          <p:nvPr userDrawn="1"/>
        </p:nvGrpSpPr>
        <p:grpSpPr>
          <a:xfrm>
            <a:off x="8093074" y="0"/>
            <a:ext cx="1054800" cy="944166"/>
            <a:chOff x="8093074" y="0"/>
            <a:chExt cx="1054800" cy="944166"/>
          </a:xfrm>
        </p:grpSpPr>
        <p:sp>
          <p:nvSpPr>
            <p:cNvPr id="12" name="Rectangle 3"/>
            <p:cNvSpPr>
              <a:spLocks noChangeArrowheads="1"/>
            </p:cNvSpPr>
            <p:nvPr userDrawn="1"/>
          </p:nvSpPr>
          <p:spPr bwMode="auto">
            <a:xfrm>
              <a:off x="8093074" y="0"/>
              <a:ext cx="10548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13" name="Picture 27" descr="Logga"/>
            <p:cNvPicPr>
              <a:picLocks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172000" y="90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801"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Lst>
  <p:hf sldNum="0" hdr="0" dt="0"/>
  <p:txStyles>
    <p:titleStyle>
      <a:lvl1pPr algn="l" rtl="0" eaLnBrk="0" fontAlgn="base" hangingPunct="0">
        <a:spcBef>
          <a:spcPct val="0"/>
        </a:spcBef>
        <a:spcAft>
          <a:spcPct val="0"/>
        </a:spcAft>
        <a:defRPr sz="3200" i="1">
          <a:solidFill>
            <a:srgbClr val="FFFFFF"/>
          </a:solidFill>
          <a:latin typeface="+mj-lt"/>
          <a:ea typeface="+mj-ea"/>
          <a:cs typeface="+mj-cs"/>
        </a:defRPr>
      </a:lvl1pPr>
      <a:lvl2pPr algn="l" rtl="0" eaLnBrk="0" fontAlgn="base" hangingPunct="0">
        <a:spcBef>
          <a:spcPct val="0"/>
        </a:spcBef>
        <a:spcAft>
          <a:spcPct val="0"/>
        </a:spcAft>
        <a:defRPr sz="3200" i="1">
          <a:solidFill>
            <a:srgbClr val="FFFFFF"/>
          </a:solidFill>
          <a:latin typeface="Georgia" pitchFamily="18" charset="0"/>
        </a:defRPr>
      </a:lvl2pPr>
      <a:lvl3pPr algn="l" rtl="0" eaLnBrk="0" fontAlgn="base" hangingPunct="0">
        <a:spcBef>
          <a:spcPct val="0"/>
        </a:spcBef>
        <a:spcAft>
          <a:spcPct val="0"/>
        </a:spcAft>
        <a:defRPr sz="3200" i="1">
          <a:solidFill>
            <a:srgbClr val="FFFFFF"/>
          </a:solidFill>
          <a:latin typeface="Georgia" pitchFamily="18" charset="0"/>
        </a:defRPr>
      </a:lvl3pPr>
      <a:lvl4pPr algn="l" rtl="0" eaLnBrk="0" fontAlgn="base" hangingPunct="0">
        <a:spcBef>
          <a:spcPct val="0"/>
        </a:spcBef>
        <a:spcAft>
          <a:spcPct val="0"/>
        </a:spcAft>
        <a:defRPr sz="3200" i="1">
          <a:solidFill>
            <a:srgbClr val="FFFFFF"/>
          </a:solidFill>
          <a:latin typeface="Georgia" pitchFamily="18" charset="0"/>
        </a:defRPr>
      </a:lvl4pPr>
      <a:lvl5pPr algn="l" rtl="0" eaLnBrk="0" fontAlgn="base" hangingPunct="0">
        <a:spcBef>
          <a:spcPct val="0"/>
        </a:spcBef>
        <a:spcAft>
          <a:spcPct val="0"/>
        </a:spcAft>
        <a:defRPr sz="3200" i="1">
          <a:solidFill>
            <a:srgbClr val="FFFFFF"/>
          </a:solidFill>
          <a:latin typeface="Georgia" pitchFamily="18" charset="0"/>
        </a:defRPr>
      </a:lvl5pPr>
      <a:lvl6pPr marL="457200" algn="l" rtl="0" fontAlgn="base">
        <a:spcBef>
          <a:spcPct val="0"/>
        </a:spcBef>
        <a:spcAft>
          <a:spcPct val="0"/>
        </a:spcAft>
        <a:defRPr sz="3200" i="1">
          <a:solidFill>
            <a:srgbClr val="FFFFFF"/>
          </a:solidFill>
          <a:latin typeface="Georgia" pitchFamily="18" charset="0"/>
        </a:defRPr>
      </a:lvl6pPr>
      <a:lvl7pPr marL="914400" algn="l" rtl="0" fontAlgn="base">
        <a:spcBef>
          <a:spcPct val="0"/>
        </a:spcBef>
        <a:spcAft>
          <a:spcPct val="0"/>
        </a:spcAft>
        <a:defRPr sz="3200" i="1">
          <a:solidFill>
            <a:srgbClr val="FFFFFF"/>
          </a:solidFill>
          <a:latin typeface="Georgia" pitchFamily="18" charset="0"/>
        </a:defRPr>
      </a:lvl7pPr>
      <a:lvl8pPr marL="1371600" algn="l" rtl="0" fontAlgn="base">
        <a:spcBef>
          <a:spcPct val="0"/>
        </a:spcBef>
        <a:spcAft>
          <a:spcPct val="0"/>
        </a:spcAft>
        <a:defRPr sz="3200" i="1">
          <a:solidFill>
            <a:srgbClr val="FFFFFF"/>
          </a:solidFill>
          <a:latin typeface="Georgia" pitchFamily="18" charset="0"/>
        </a:defRPr>
      </a:lvl8pPr>
      <a:lvl9pPr marL="1828800" algn="l" rtl="0" fontAlgn="base">
        <a:spcBef>
          <a:spcPct val="0"/>
        </a:spcBef>
        <a:spcAft>
          <a:spcPct val="0"/>
        </a:spcAft>
        <a:defRPr sz="3200" i="1">
          <a:solidFill>
            <a:srgbClr val="FFFFFF"/>
          </a:solidFill>
          <a:latin typeface="Georgia" pitchFamily="18" charset="0"/>
        </a:defRPr>
      </a:lvl9pPr>
    </p:titleStyle>
    <p:bodyStyle>
      <a:lvl1pPr marL="295275" indent="-295275" algn="l" rtl="0" eaLnBrk="0" fontAlgn="base" hangingPunct="0">
        <a:lnSpc>
          <a:spcPts val="2400"/>
        </a:lnSpc>
        <a:spcBef>
          <a:spcPct val="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 y="0"/>
            <a:ext cx="8100000" cy="94416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
        <p:nvSpPr>
          <p:cNvPr id="5123" name="Rectangle 4"/>
          <p:cNvSpPr>
            <a:spLocks noGrp="1" noChangeArrowheads="1"/>
          </p:cNvSpPr>
          <p:nvPr>
            <p:ph type="body" idx="1"/>
          </p:nvPr>
        </p:nvSpPr>
        <p:spPr bwMode="auto">
          <a:xfrm>
            <a:off x="976313" y="1383507"/>
            <a:ext cx="6978650" cy="31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FI"/>
              <a:t>Klicka här för att ändra format på bakgrundstexten</a:t>
            </a:r>
          </a:p>
        </p:txBody>
      </p:sp>
      <p:sp>
        <p:nvSpPr>
          <p:cNvPr id="5124" name="Rectangle 5"/>
          <p:cNvSpPr>
            <a:spLocks noGrp="1" noChangeArrowheads="1"/>
          </p:cNvSpPr>
          <p:nvPr>
            <p:ph type="title"/>
          </p:nvPr>
        </p:nvSpPr>
        <p:spPr bwMode="auto">
          <a:xfrm>
            <a:off x="1285877" y="44053"/>
            <a:ext cx="60690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sv-FI"/>
              <a:t>Klicka här för att ändra format</a:t>
            </a:r>
          </a:p>
        </p:txBody>
      </p:sp>
      <p:sp>
        <p:nvSpPr>
          <p:cNvPr id="96264" name="Rectangle 8"/>
          <p:cNvSpPr>
            <a:spLocks noGrp="1" noChangeArrowheads="1"/>
          </p:cNvSpPr>
          <p:nvPr>
            <p:ph type="ftr" sz="quarter" idx="3"/>
          </p:nvPr>
        </p:nvSpPr>
        <p:spPr bwMode="auto">
          <a:xfrm>
            <a:off x="6210300" y="48244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pic>
        <p:nvPicPr>
          <p:cNvPr id="5126" name="Picture 9" descr="färgra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1"/>
          <p:cNvSpPr>
            <a:spLocks noChangeArrowheads="1"/>
          </p:cNvSpPr>
          <p:nvPr/>
        </p:nvSpPr>
        <p:spPr bwMode="auto">
          <a:xfrm>
            <a:off x="0" y="944167"/>
            <a:ext cx="9144000" cy="2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grpSp>
        <p:nvGrpSpPr>
          <p:cNvPr id="13" name="Group 12"/>
          <p:cNvGrpSpPr/>
          <p:nvPr userDrawn="1"/>
        </p:nvGrpSpPr>
        <p:grpSpPr>
          <a:xfrm>
            <a:off x="8093074" y="0"/>
            <a:ext cx="1054800" cy="944166"/>
            <a:chOff x="8093074" y="0"/>
            <a:chExt cx="1054800" cy="944166"/>
          </a:xfrm>
        </p:grpSpPr>
        <p:sp>
          <p:nvSpPr>
            <p:cNvPr id="14" name="Rectangle 3"/>
            <p:cNvSpPr>
              <a:spLocks noChangeArrowheads="1"/>
            </p:cNvSpPr>
            <p:nvPr userDrawn="1"/>
          </p:nvSpPr>
          <p:spPr bwMode="auto">
            <a:xfrm>
              <a:off x="8093074" y="0"/>
              <a:ext cx="10548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15" name="Picture 27" descr="Logga"/>
            <p:cNvPicPr>
              <a:picLocks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172000" y="90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802"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hf sldNum="0" hdr="0" dt="0"/>
  <p:txStyles>
    <p:titleStyle>
      <a:lvl1pPr algn="l" rtl="0" eaLnBrk="0" fontAlgn="base" hangingPunct="0">
        <a:spcBef>
          <a:spcPct val="0"/>
        </a:spcBef>
        <a:spcAft>
          <a:spcPct val="0"/>
        </a:spcAft>
        <a:defRPr sz="3200" i="1">
          <a:solidFill>
            <a:srgbClr val="FFFFFF"/>
          </a:solidFill>
          <a:latin typeface="+mj-lt"/>
          <a:ea typeface="+mj-ea"/>
          <a:cs typeface="+mj-cs"/>
        </a:defRPr>
      </a:lvl1pPr>
      <a:lvl2pPr algn="l" rtl="0" eaLnBrk="0" fontAlgn="base" hangingPunct="0">
        <a:spcBef>
          <a:spcPct val="0"/>
        </a:spcBef>
        <a:spcAft>
          <a:spcPct val="0"/>
        </a:spcAft>
        <a:defRPr sz="3200" i="1">
          <a:solidFill>
            <a:srgbClr val="FFFFFF"/>
          </a:solidFill>
          <a:latin typeface="Georgia" pitchFamily="18" charset="0"/>
        </a:defRPr>
      </a:lvl2pPr>
      <a:lvl3pPr algn="l" rtl="0" eaLnBrk="0" fontAlgn="base" hangingPunct="0">
        <a:spcBef>
          <a:spcPct val="0"/>
        </a:spcBef>
        <a:spcAft>
          <a:spcPct val="0"/>
        </a:spcAft>
        <a:defRPr sz="3200" i="1">
          <a:solidFill>
            <a:srgbClr val="FFFFFF"/>
          </a:solidFill>
          <a:latin typeface="Georgia" pitchFamily="18" charset="0"/>
        </a:defRPr>
      </a:lvl3pPr>
      <a:lvl4pPr algn="l" rtl="0" eaLnBrk="0" fontAlgn="base" hangingPunct="0">
        <a:spcBef>
          <a:spcPct val="0"/>
        </a:spcBef>
        <a:spcAft>
          <a:spcPct val="0"/>
        </a:spcAft>
        <a:defRPr sz="3200" i="1">
          <a:solidFill>
            <a:srgbClr val="FFFFFF"/>
          </a:solidFill>
          <a:latin typeface="Georgia" pitchFamily="18" charset="0"/>
        </a:defRPr>
      </a:lvl4pPr>
      <a:lvl5pPr algn="l" rtl="0" eaLnBrk="0" fontAlgn="base" hangingPunct="0">
        <a:spcBef>
          <a:spcPct val="0"/>
        </a:spcBef>
        <a:spcAft>
          <a:spcPct val="0"/>
        </a:spcAft>
        <a:defRPr sz="3200" i="1">
          <a:solidFill>
            <a:srgbClr val="FFFFFF"/>
          </a:solidFill>
          <a:latin typeface="Georgia" pitchFamily="18" charset="0"/>
        </a:defRPr>
      </a:lvl5pPr>
      <a:lvl6pPr marL="457200" algn="l" rtl="0" fontAlgn="base">
        <a:spcBef>
          <a:spcPct val="0"/>
        </a:spcBef>
        <a:spcAft>
          <a:spcPct val="0"/>
        </a:spcAft>
        <a:defRPr sz="3200" i="1">
          <a:solidFill>
            <a:srgbClr val="FFFFFF"/>
          </a:solidFill>
          <a:latin typeface="Georgia" pitchFamily="18" charset="0"/>
        </a:defRPr>
      </a:lvl6pPr>
      <a:lvl7pPr marL="914400" algn="l" rtl="0" fontAlgn="base">
        <a:spcBef>
          <a:spcPct val="0"/>
        </a:spcBef>
        <a:spcAft>
          <a:spcPct val="0"/>
        </a:spcAft>
        <a:defRPr sz="3200" i="1">
          <a:solidFill>
            <a:srgbClr val="FFFFFF"/>
          </a:solidFill>
          <a:latin typeface="Georgia" pitchFamily="18" charset="0"/>
        </a:defRPr>
      </a:lvl7pPr>
      <a:lvl8pPr marL="1371600" algn="l" rtl="0" fontAlgn="base">
        <a:spcBef>
          <a:spcPct val="0"/>
        </a:spcBef>
        <a:spcAft>
          <a:spcPct val="0"/>
        </a:spcAft>
        <a:defRPr sz="3200" i="1">
          <a:solidFill>
            <a:srgbClr val="FFFFFF"/>
          </a:solidFill>
          <a:latin typeface="Georgia" pitchFamily="18" charset="0"/>
        </a:defRPr>
      </a:lvl8pPr>
      <a:lvl9pPr marL="1828800" algn="l" rtl="0" fontAlgn="base">
        <a:spcBef>
          <a:spcPct val="0"/>
        </a:spcBef>
        <a:spcAft>
          <a:spcPct val="0"/>
        </a:spcAft>
        <a:defRPr sz="3200" i="1">
          <a:solidFill>
            <a:srgbClr val="FFFFFF"/>
          </a:solidFill>
          <a:latin typeface="Georgia" pitchFamily="18" charset="0"/>
        </a:defRPr>
      </a:lvl9pPr>
    </p:titleStyle>
    <p:bodyStyle>
      <a:lvl1pPr marL="295275" indent="-295275" algn="l" rtl="0" eaLnBrk="0" fontAlgn="base" hangingPunct="0">
        <a:lnSpc>
          <a:spcPts val="2400"/>
        </a:lnSpc>
        <a:spcBef>
          <a:spcPct val="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 y="0"/>
            <a:ext cx="8100000" cy="94416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
        <p:nvSpPr>
          <p:cNvPr id="6147" name="Rectangle 4"/>
          <p:cNvSpPr>
            <a:spLocks noGrp="1" noChangeArrowheads="1"/>
          </p:cNvSpPr>
          <p:nvPr>
            <p:ph type="body" idx="1"/>
          </p:nvPr>
        </p:nvSpPr>
        <p:spPr bwMode="auto">
          <a:xfrm>
            <a:off x="976313" y="1383507"/>
            <a:ext cx="6978650" cy="31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FI"/>
              <a:t>Klicka här för att ändra format på bakgrundstexten</a:t>
            </a:r>
          </a:p>
        </p:txBody>
      </p:sp>
      <p:sp>
        <p:nvSpPr>
          <p:cNvPr id="6148" name="Rectangle 5"/>
          <p:cNvSpPr>
            <a:spLocks noGrp="1" noChangeArrowheads="1"/>
          </p:cNvSpPr>
          <p:nvPr>
            <p:ph type="title"/>
          </p:nvPr>
        </p:nvSpPr>
        <p:spPr bwMode="auto">
          <a:xfrm>
            <a:off x="1285877" y="44053"/>
            <a:ext cx="60690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sv-FI"/>
              <a:t>Klicka här för att ändra format</a:t>
            </a:r>
          </a:p>
        </p:txBody>
      </p:sp>
      <p:pic>
        <p:nvPicPr>
          <p:cNvPr id="6149" name="Picture 9" descr="färgra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1"/>
          <p:cNvSpPr>
            <a:spLocks noChangeArrowheads="1"/>
          </p:cNvSpPr>
          <p:nvPr/>
        </p:nvSpPr>
        <p:spPr bwMode="auto">
          <a:xfrm>
            <a:off x="0" y="944167"/>
            <a:ext cx="9144000" cy="2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
        <p:nvSpPr>
          <p:cNvPr id="18" name="Rectangle 8"/>
          <p:cNvSpPr>
            <a:spLocks noGrp="1" noChangeArrowheads="1"/>
          </p:cNvSpPr>
          <p:nvPr>
            <p:ph type="ftr" sz="quarter" idx="3"/>
          </p:nvPr>
        </p:nvSpPr>
        <p:spPr bwMode="auto">
          <a:xfrm>
            <a:off x="6210300" y="48244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grpSp>
        <p:nvGrpSpPr>
          <p:cNvPr id="11" name="Group 10"/>
          <p:cNvGrpSpPr/>
          <p:nvPr userDrawn="1"/>
        </p:nvGrpSpPr>
        <p:grpSpPr>
          <a:xfrm>
            <a:off x="8093074" y="0"/>
            <a:ext cx="1054800" cy="944166"/>
            <a:chOff x="8093074" y="0"/>
            <a:chExt cx="1054800" cy="944166"/>
          </a:xfrm>
        </p:grpSpPr>
        <p:sp>
          <p:nvSpPr>
            <p:cNvPr id="12" name="Rectangle 3"/>
            <p:cNvSpPr>
              <a:spLocks noChangeArrowheads="1"/>
            </p:cNvSpPr>
            <p:nvPr userDrawn="1"/>
          </p:nvSpPr>
          <p:spPr bwMode="auto">
            <a:xfrm>
              <a:off x="8093074" y="0"/>
              <a:ext cx="10548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13" name="Picture 27" descr="Logga"/>
            <p:cNvPicPr>
              <a:picLocks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172000" y="90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Lst>
  <p:hf sldNum="0" hdr="0" dt="0"/>
  <p:txStyles>
    <p:titleStyle>
      <a:lvl1pPr algn="l" rtl="0" eaLnBrk="0" fontAlgn="base" hangingPunct="0">
        <a:spcBef>
          <a:spcPct val="0"/>
        </a:spcBef>
        <a:spcAft>
          <a:spcPct val="0"/>
        </a:spcAft>
        <a:defRPr sz="3200" i="1">
          <a:solidFill>
            <a:srgbClr val="FFFFFF"/>
          </a:solidFill>
          <a:latin typeface="+mj-lt"/>
          <a:ea typeface="+mj-ea"/>
          <a:cs typeface="+mj-cs"/>
        </a:defRPr>
      </a:lvl1pPr>
      <a:lvl2pPr algn="l" rtl="0" eaLnBrk="0" fontAlgn="base" hangingPunct="0">
        <a:spcBef>
          <a:spcPct val="0"/>
        </a:spcBef>
        <a:spcAft>
          <a:spcPct val="0"/>
        </a:spcAft>
        <a:defRPr sz="3200" i="1">
          <a:solidFill>
            <a:srgbClr val="FFFFFF"/>
          </a:solidFill>
          <a:latin typeface="Georgia" pitchFamily="18" charset="0"/>
        </a:defRPr>
      </a:lvl2pPr>
      <a:lvl3pPr algn="l" rtl="0" eaLnBrk="0" fontAlgn="base" hangingPunct="0">
        <a:spcBef>
          <a:spcPct val="0"/>
        </a:spcBef>
        <a:spcAft>
          <a:spcPct val="0"/>
        </a:spcAft>
        <a:defRPr sz="3200" i="1">
          <a:solidFill>
            <a:srgbClr val="FFFFFF"/>
          </a:solidFill>
          <a:latin typeface="Georgia" pitchFamily="18" charset="0"/>
        </a:defRPr>
      </a:lvl3pPr>
      <a:lvl4pPr algn="l" rtl="0" eaLnBrk="0" fontAlgn="base" hangingPunct="0">
        <a:spcBef>
          <a:spcPct val="0"/>
        </a:spcBef>
        <a:spcAft>
          <a:spcPct val="0"/>
        </a:spcAft>
        <a:defRPr sz="3200" i="1">
          <a:solidFill>
            <a:srgbClr val="FFFFFF"/>
          </a:solidFill>
          <a:latin typeface="Georgia" pitchFamily="18" charset="0"/>
        </a:defRPr>
      </a:lvl4pPr>
      <a:lvl5pPr algn="l" rtl="0" eaLnBrk="0" fontAlgn="base" hangingPunct="0">
        <a:spcBef>
          <a:spcPct val="0"/>
        </a:spcBef>
        <a:spcAft>
          <a:spcPct val="0"/>
        </a:spcAft>
        <a:defRPr sz="3200" i="1">
          <a:solidFill>
            <a:srgbClr val="FFFFFF"/>
          </a:solidFill>
          <a:latin typeface="Georgia" pitchFamily="18" charset="0"/>
        </a:defRPr>
      </a:lvl5pPr>
      <a:lvl6pPr marL="457200" algn="l" rtl="0" fontAlgn="base">
        <a:spcBef>
          <a:spcPct val="0"/>
        </a:spcBef>
        <a:spcAft>
          <a:spcPct val="0"/>
        </a:spcAft>
        <a:defRPr sz="3200" i="1">
          <a:solidFill>
            <a:srgbClr val="FFFFFF"/>
          </a:solidFill>
          <a:latin typeface="Georgia" pitchFamily="18" charset="0"/>
        </a:defRPr>
      </a:lvl6pPr>
      <a:lvl7pPr marL="914400" algn="l" rtl="0" fontAlgn="base">
        <a:spcBef>
          <a:spcPct val="0"/>
        </a:spcBef>
        <a:spcAft>
          <a:spcPct val="0"/>
        </a:spcAft>
        <a:defRPr sz="3200" i="1">
          <a:solidFill>
            <a:srgbClr val="FFFFFF"/>
          </a:solidFill>
          <a:latin typeface="Georgia" pitchFamily="18" charset="0"/>
        </a:defRPr>
      </a:lvl7pPr>
      <a:lvl8pPr marL="1371600" algn="l" rtl="0" fontAlgn="base">
        <a:spcBef>
          <a:spcPct val="0"/>
        </a:spcBef>
        <a:spcAft>
          <a:spcPct val="0"/>
        </a:spcAft>
        <a:defRPr sz="3200" i="1">
          <a:solidFill>
            <a:srgbClr val="FFFFFF"/>
          </a:solidFill>
          <a:latin typeface="Georgia" pitchFamily="18" charset="0"/>
        </a:defRPr>
      </a:lvl8pPr>
      <a:lvl9pPr marL="1828800" algn="l" rtl="0" fontAlgn="base">
        <a:spcBef>
          <a:spcPct val="0"/>
        </a:spcBef>
        <a:spcAft>
          <a:spcPct val="0"/>
        </a:spcAft>
        <a:defRPr sz="3200" i="1">
          <a:solidFill>
            <a:srgbClr val="FFFFFF"/>
          </a:solidFill>
          <a:latin typeface="Georgia" pitchFamily="18" charset="0"/>
        </a:defRPr>
      </a:lvl9pPr>
    </p:titleStyle>
    <p:bodyStyle>
      <a:lvl1pPr marL="295275" indent="-295275" algn="l" rtl="0" eaLnBrk="0" fontAlgn="base" hangingPunct="0">
        <a:lnSpc>
          <a:spcPts val="2400"/>
        </a:lnSpc>
        <a:spcBef>
          <a:spcPct val="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 y="0"/>
            <a:ext cx="8100000" cy="94416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
        <p:nvSpPr>
          <p:cNvPr id="7171" name="Rectangle 4"/>
          <p:cNvSpPr>
            <a:spLocks noGrp="1" noChangeArrowheads="1"/>
          </p:cNvSpPr>
          <p:nvPr>
            <p:ph type="body" idx="1"/>
          </p:nvPr>
        </p:nvSpPr>
        <p:spPr bwMode="auto">
          <a:xfrm>
            <a:off x="976313" y="1383507"/>
            <a:ext cx="6978650" cy="31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FI"/>
              <a:t>Klicka här för att ändra format på bakgrundstexten</a:t>
            </a:r>
          </a:p>
        </p:txBody>
      </p:sp>
      <p:sp>
        <p:nvSpPr>
          <p:cNvPr id="7172" name="Rectangle 5"/>
          <p:cNvSpPr>
            <a:spLocks noGrp="1" noChangeArrowheads="1"/>
          </p:cNvSpPr>
          <p:nvPr>
            <p:ph type="title"/>
          </p:nvPr>
        </p:nvSpPr>
        <p:spPr bwMode="auto">
          <a:xfrm>
            <a:off x="1285877" y="44053"/>
            <a:ext cx="60690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sv-FI"/>
              <a:t>Klicka här för att ändra format</a:t>
            </a:r>
          </a:p>
        </p:txBody>
      </p:sp>
      <p:sp>
        <p:nvSpPr>
          <p:cNvPr id="100360" name="Rectangle 8"/>
          <p:cNvSpPr>
            <a:spLocks noGrp="1" noChangeArrowheads="1"/>
          </p:cNvSpPr>
          <p:nvPr>
            <p:ph type="ftr" sz="quarter" idx="3"/>
          </p:nvPr>
        </p:nvSpPr>
        <p:spPr bwMode="auto">
          <a:xfrm>
            <a:off x="6210300" y="48244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pic>
        <p:nvPicPr>
          <p:cNvPr id="7174" name="Picture 9" descr="färgra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1"/>
          <p:cNvSpPr>
            <a:spLocks noChangeArrowheads="1"/>
          </p:cNvSpPr>
          <p:nvPr/>
        </p:nvSpPr>
        <p:spPr bwMode="auto">
          <a:xfrm>
            <a:off x="0" y="944167"/>
            <a:ext cx="9144000" cy="2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grpSp>
        <p:nvGrpSpPr>
          <p:cNvPr id="11" name="Group 10"/>
          <p:cNvGrpSpPr/>
          <p:nvPr userDrawn="1"/>
        </p:nvGrpSpPr>
        <p:grpSpPr>
          <a:xfrm>
            <a:off x="8093074" y="0"/>
            <a:ext cx="1054800" cy="944166"/>
            <a:chOff x="8093074" y="0"/>
            <a:chExt cx="1054800" cy="944166"/>
          </a:xfrm>
        </p:grpSpPr>
        <p:sp>
          <p:nvSpPr>
            <p:cNvPr id="12" name="Rectangle 3"/>
            <p:cNvSpPr>
              <a:spLocks noChangeArrowheads="1"/>
            </p:cNvSpPr>
            <p:nvPr userDrawn="1"/>
          </p:nvSpPr>
          <p:spPr bwMode="auto">
            <a:xfrm>
              <a:off x="8093074" y="0"/>
              <a:ext cx="10548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13" name="Picture 27" descr="Logga"/>
            <p:cNvPicPr>
              <a:picLocks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172000" y="90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814"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Lst>
  <p:hf sldNum="0" hdr="0" dt="0"/>
  <p:txStyles>
    <p:titleStyle>
      <a:lvl1pPr algn="l" rtl="0" eaLnBrk="0" fontAlgn="base" hangingPunct="0">
        <a:spcBef>
          <a:spcPct val="0"/>
        </a:spcBef>
        <a:spcAft>
          <a:spcPct val="0"/>
        </a:spcAft>
        <a:defRPr sz="3200" i="1">
          <a:solidFill>
            <a:srgbClr val="FFFFFF"/>
          </a:solidFill>
          <a:latin typeface="+mj-lt"/>
          <a:ea typeface="+mj-ea"/>
          <a:cs typeface="+mj-cs"/>
        </a:defRPr>
      </a:lvl1pPr>
      <a:lvl2pPr algn="l" rtl="0" eaLnBrk="0" fontAlgn="base" hangingPunct="0">
        <a:spcBef>
          <a:spcPct val="0"/>
        </a:spcBef>
        <a:spcAft>
          <a:spcPct val="0"/>
        </a:spcAft>
        <a:defRPr sz="3200" i="1">
          <a:solidFill>
            <a:srgbClr val="FFFFFF"/>
          </a:solidFill>
          <a:latin typeface="Georgia" pitchFamily="18" charset="0"/>
        </a:defRPr>
      </a:lvl2pPr>
      <a:lvl3pPr algn="l" rtl="0" eaLnBrk="0" fontAlgn="base" hangingPunct="0">
        <a:spcBef>
          <a:spcPct val="0"/>
        </a:spcBef>
        <a:spcAft>
          <a:spcPct val="0"/>
        </a:spcAft>
        <a:defRPr sz="3200" i="1">
          <a:solidFill>
            <a:srgbClr val="FFFFFF"/>
          </a:solidFill>
          <a:latin typeface="Georgia" pitchFamily="18" charset="0"/>
        </a:defRPr>
      </a:lvl3pPr>
      <a:lvl4pPr algn="l" rtl="0" eaLnBrk="0" fontAlgn="base" hangingPunct="0">
        <a:spcBef>
          <a:spcPct val="0"/>
        </a:spcBef>
        <a:spcAft>
          <a:spcPct val="0"/>
        </a:spcAft>
        <a:defRPr sz="3200" i="1">
          <a:solidFill>
            <a:srgbClr val="FFFFFF"/>
          </a:solidFill>
          <a:latin typeface="Georgia" pitchFamily="18" charset="0"/>
        </a:defRPr>
      </a:lvl4pPr>
      <a:lvl5pPr algn="l" rtl="0" eaLnBrk="0" fontAlgn="base" hangingPunct="0">
        <a:spcBef>
          <a:spcPct val="0"/>
        </a:spcBef>
        <a:spcAft>
          <a:spcPct val="0"/>
        </a:spcAft>
        <a:defRPr sz="3200" i="1">
          <a:solidFill>
            <a:srgbClr val="FFFFFF"/>
          </a:solidFill>
          <a:latin typeface="Georgia" pitchFamily="18" charset="0"/>
        </a:defRPr>
      </a:lvl5pPr>
      <a:lvl6pPr marL="457200" algn="l" rtl="0" fontAlgn="base">
        <a:spcBef>
          <a:spcPct val="0"/>
        </a:spcBef>
        <a:spcAft>
          <a:spcPct val="0"/>
        </a:spcAft>
        <a:defRPr sz="3200" i="1">
          <a:solidFill>
            <a:srgbClr val="FFFFFF"/>
          </a:solidFill>
          <a:latin typeface="Georgia" pitchFamily="18" charset="0"/>
        </a:defRPr>
      </a:lvl6pPr>
      <a:lvl7pPr marL="914400" algn="l" rtl="0" fontAlgn="base">
        <a:spcBef>
          <a:spcPct val="0"/>
        </a:spcBef>
        <a:spcAft>
          <a:spcPct val="0"/>
        </a:spcAft>
        <a:defRPr sz="3200" i="1">
          <a:solidFill>
            <a:srgbClr val="FFFFFF"/>
          </a:solidFill>
          <a:latin typeface="Georgia" pitchFamily="18" charset="0"/>
        </a:defRPr>
      </a:lvl7pPr>
      <a:lvl8pPr marL="1371600" algn="l" rtl="0" fontAlgn="base">
        <a:spcBef>
          <a:spcPct val="0"/>
        </a:spcBef>
        <a:spcAft>
          <a:spcPct val="0"/>
        </a:spcAft>
        <a:defRPr sz="3200" i="1">
          <a:solidFill>
            <a:srgbClr val="FFFFFF"/>
          </a:solidFill>
          <a:latin typeface="Georgia" pitchFamily="18" charset="0"/>
        </a:defRPr>
      </a:lvl8pPr>
      <a:lvl9pPr marL="1828800" algn="l" rtl="0" fontAlgn="base">
        <a:spcBef>
          <a:spcPct val="0"/>
        </a:spcBef>
        <a:spcAft>
          <a:spcPct val="0"/>
        </a:spcAft>
        <a:defRPr sz="3200" i="1">
          <a:solidFill>
            <a:srgbClr val="FFFFFF"/>
          </a:solidFill>
          <a:latin typeface="Georgia" pitchFamily="18" charset="0"/>
        </a:defRPr>
      </a:lvl9pPr>
    </p:titleStyle>
    <p:bodyStyle>
      <a:lvl1pPr marL="295275" indent="-295275" algn="l" rtl="0" eaLnBrk="0" fontAlgn="base" hangingPunct="0">
        <a:lnSpc>
          <a:spcPts val="2400"/>
        </a:lnSpc>
        <a:spcBef>
          <a:spcPct val="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 y="0"/>
            <a:ext cx="8100000" cy="94416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sp>
        <p:nvSpPr>
          <p:cNvPr id="8195" name="Rectangle 4"/>
          <p:cNvSpPr>
            <a:spLocks noGrp="1" noChangeArrowheads="1"/>
          </p:cNvSpPr>
          <p:nvPr>
            <p:ph type="body" idx="1"/>
          </p:nvPr>
        </p:nvSpPr>
        <p:spPr bwMode="auto">
          <a:xfrm>
            <a:off x="976313" y="1383507"/>
            <a:ext cx="6978650" cy="313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FI"/>
              <a:t>Klicka här för att ändra format på bakgrundstexten</a:t>
            </a:r>
          </a:p>
        </p:txBody>
      </p:sp>
      <p:sp>
        <p:nvSpPr>
          <p:cNvPr id="8196" name="Rectangle 5"/>
          <p:cNvSpPr>
            <a:spLocks noGrp="1" noChangeArrowheads="1"/>
          </p:cNvSpPr>
          <p:nvPr>
            <p:ph type="title"/>
          </p:nvPr>
        </p:nvSpPr>
        <p:spPr bwMode="auto">
          <a:xfrm>
            <a:off x="1285877" y="44053"/>
            <a:ext cx="60690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sv-FI"/>
              <a:t>Klicka här för att ändra format</a:t>
            </a:r>
          </a:p>
        </p:txBody>
      </p:sp>
      <p:sp>
        <p:nvSpPr>
          <p:cNvPr id="102408"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pic>
        <p:nvPicPr>
          <p:cNvPr id="8198" name="Picture 9" descr="färgra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11"/>
          <p:cNvSpPr>
            <a:spLocks noChangeArrowheads="1"/>
          </p:cNvSpPr>
          <p:nvPr/>
        </p:nvSpPr>
        <p:spPr bwMode="auto">
          <a:xfrm>
            <a:off x="0" y="944167"/>
            <a:ext cx="9144000" cy="2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grpSp>
        <p:nvGrpSpPr>
          <p:cNvPr id="11" name="Group 10"/>
          <p:cNvGrpSpPr/>
          <p:nvPr userDrawn="1"/>
        </p:nvGrpSpPr>
        <p:grpSpPr>
          <a:xfrm>
            <a:off x="8093074" y="0"/>
            <a:ext cx="1054800" cy="944166"/>
            <a:chOff x="8093074" y="0"/>
            <a:chExt cx="1054800" cy="944166"/>
          </a:xfrm>
        </p:grpSpPr>
        <p:sp>
          <p:nvSpPr>
            <p:cNvPr id="12" name="Rectangle 3"/>
            <p:cNvSpPr>
              <a:spLocks noChangeArrowheads="1"/>
            </p:cNvSpPr>
            <p:nvPr userDrawn="1"/>
          </p:nvSpPr>
          <p:spPr bwMode="auto">
            <a:xfrm>
              <a:off x="8093074" y="0"/>
              <a:ext cx="10548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13" name="Picture 27" descr="Logga"/>
            <p:cNvPicPr>
              <a:picLocks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172000" y="90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815"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hf sldNum="0" hdr="0" dt="0"/>
  <p:txStyles>
    <p:titleStyle>
      <a:lvl1pPr algn="l" rtl="0" eaLnBrk="0" fontAlgn="base" hangingPunct="0">
        <a:spcBef>
          <a:spcPct val="0"/>
        </a:spcBef>
        <a:spcAft>
          <a:spcPct val="0"/>
        </a:spcAft>
        <a:defRPr sz="3200" i="1">
          <a:solidFill>
            <a:srgbClr val="FFFFFF"/>
          </a:solidFill>
          <a:latin typeface="+mj-lt"/>
          <a:ea typeface="+mj-ea"/>
          <a:cs typeface="+mj-cs"/>
        </a:defRPr>
      </a:lvl1pPr>
      <a:lvl2pPr algn="l" rtl="0" eaLnBrk="0" fontAlgn="base" hangingPunct="0">
        <a:spcBef>
          <a:spcPct val="0"/>
        </a:spcBef>
        <a:spcAft>
          <a:spcPct val="0"/>
        </a:spcAft>
        <a:defRPr sz="3200" i="1">
          <a:solidFill>
            <a:srgbClr val="FFFFFF"/>
          </a:solidFill>
          <a:latin typeface="Georgia" pitchFamily="18" charset="0"/>
        </a:defRPr>
      </a:lvl2pPr>
      <a:lvl3pPr algn="l" rtl="0" eaLnBrk="0" fontAlgn="base" hangingPunct="0">
        <a:spcBef>
          <a:spcPct val="0"/>
        </a:spcBef>
        <a:spcAft>
          <a:spcPct val="0"/>
        </a:spcAft>
        <a:defRPr sz="3200" i="1">
          <a:solidFill>
            <a:srgbClr val="FFFFFF"/>
          </a:solidFill>
          <a:latin typeface="Georgia" pitchFamily="18" charset="0"/>
        </a:defRPr>
      </a:lvl3pPr>
      <a:lvl4pPr algn="l" rtl="0" eaLnBrk="0" fontAlgn="base" hangingPunct="0">
        <a:spcBef>
          <a:spcPct val="0"/>
        </a:spcBef>
        <a:spcAft>
          <a:spcPct val="0"/>
        </a:spcAft>
        <a:defRPr sz="3200" i="1">
          <a:solidFill>
            <a:srgbClr val="FFFFFF"/>
          </a:solidFill>
          <a:latin typeface="Georgia" pitchFamily="18" charset="0"/>
        </a:defRPr>
      </a:lvl4pPr>
      <a:lvl5pPr algn="l" rtl="0" eaLnBrk="0" fontAlgn="base" hangingPunct="0">
        <a:spcBef>
          <a:spcPct val="0"/>
        </a:spcBef>
        <a:spcAft>
          <a:spcPct val="0"/>
        </a:spcAft>
        <a:defRPr sz="3200" i="1">
          <a:solidFill>
            <a:srgbClr val="FFFFFF"/>
          </a:solidFill>
          <a:latin typeface="Georgia" pitchFamily="18" charset="0"/>
        </a:defRPr>
      </a:lvl5pPr>
      <a:lvl6pPr marL="457200" algn="l" rtl="0" fontAlgn="base">
        <a:spcBef>
          <a:spcPct val="0"/>
        </a:spcBef>
        <a:spcAft>
          <a:spcPct val="0"/>
        </a:spcAft>
        <a:defRPr sz="3200" i="1">
          <a:solidFill>
            <a:srgbClr val="FFFFFF"/>
          </a:solidFill>
          <a:latin typeface="Georgia" pitchFamily="18" charset="0"/>
        </a:defRPr>
      </a:lvl6pPr>
      <a:lvl7pPr marL="914400" algn="l" rtl="0" fontAlgn="base">
        <a:spcBef>
          <a:spcPct val="0"/>
        </a:spcBef>
        <a:spcAft>
          <a:spcPct val="0"/>
        </a:spcAft>
        <a:defRPr sz="3200" i="1">
          <a:solidFill>
            <a:srgbClr val="FFFFFF"/>
          </a:solidFill>
          <a:latin typeface="Georgia" pitchFamily="18" charset="0"/>
        </a:defRPr>
      </a:lvl7pPr>
      <a:lvl8pPr marL="1371600" algn="l" rtl="0" fontAlgn="base">
        <a:spcBef>
          <a:spcPct val="0"/>
        </a:spcBef>
        <a:spcAft>
          <a:spcPct val="0"/>
        </a:spcAft>
        <a:defRPr sz="3200" i="1">
          <a:solidFill>
            <a:srgbClr val="FFFFFF"/>
          </a:solidFill>
          <a:latin typeface="Georgia" pitchFamily="18" charset="0"/>
        </a:defRPr>
      </a:lvl8pPr>
      <a:lvl9pPr marL="1828800" algn="l" rtl="0" fontAlgn="base">
        <a:spcBef>
          <a:spcPct val="0"/>
        </a:spcBef>
        <a:spcAft>
          <a:spcPct val="0"/>
        </a:spcAft>
        <a:defRPr sz="3200" i="1">
          <a:solidFill>
            <a:srgbClr val="FFFFFF"/>
          </a:solidFill>
          <a:latin typeface="Georgia" pitchFamily="18" charset="0"/>
        </a:defRPr>
      </a:lvl9pPr>
    </p:titleStyle>
    <p:bodyStyle>
      <a:lvl1pPr marL="295275" indent="-295275" algn="l" rtl="0" eaLnBrk="0" fontAlgn="base" hangingPunct="0">
        <a:lnSpc>
          <a:spcPts val="2400"/>
        </a:lnSpc>
        <a:spcBef>
          <a:spcPct val="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3314" name="Picture 9" descr="färgrad"/>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175" y="266701"/>
            <a:ext cx="885825"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Grp="1" noChangeArrowheads="1"/>
          </p:cNvSpPr>
          <p:nvPr>
            <p:ph type="body" idx="1"/>
          </p:nvPr>
        </p:nvSpPr>
        <p:spPr bwMode="auto">
          <a:xfrm>
            <a:off x="976313" y="1383507"/>
            <a:ext cx="6978650" cy="313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sv-FI"/>
              <a:t>Klicka här för att ändra format på bakgrundstexten</a:t>
            </a:r>
          </a:p>
        </p:txBody>
      </p:sp>
      <p:sp>
        <p:nvSpPr>
          <p:cNvPr id="120834" name="Rectangle 2"/>
          <p:cNvSpPr>
            <a:spLocks noChangeArrowheads="1"/>
          </p:cNvSpPr>
          <p:nvPr/>
        </p:nvSpPr>
        <p:spPr bwMode="auto">
          <a:xfrm>
            <a:off x="0" y="12414"/>
            <a:ext cx="8100000" cy="914400"/>
          </a:xfrm>
          <a:prstGeom prst="rect">
            <a:avLst/>
          </a:prstGeom>
          <a:noFill/>
          <a:ln w="28575">
            <a:solidFill>
              <a:schemeClr val="tx1"/>
            </a:solid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FI" altLang="sv-FI"/>
          </a:p>
        </p:txBody>
      </p:sp>
      <p:sp>
        <p:nvSpPr>
          <p:cNvPr id="13321" name="Rectangle 5"/>
          <p:cNvSpPr>
            <a:spLocks noGrp="1" noChangeArrowheads="1"/>
          </p:cNvSpPr>
          <p:nvPr>
            <p:ph type="title"/>
          </p:nvPr>
        </p:nvSpPr>
        <p:spPr bwMode="auto">
          <a:xfrm>
            <a:off x="1285877" y="44053"/>
            <a:ext cx="60690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sv-FI"/>
              <a:t>Klicka här för att ändra format</a:t>
            </a:r>
          </a:p>
        </p:txBody>
      </p:sp>
      <p:sp>
        <p:nvSpPr>
          <p:cNvPr id="11" name="Rectangle 8"/>
          <p:cNvSpPr>
            <a:spLocks noGrp="1" noChangeArrowheads="1"/>
          </p:cNvSpPr>
          <p:nvPr>
            <p:ph type="ftr" sz="quarter" idx="3"/>
          </p:nvPr>
        </p:nvSpPr>
        <p:spPr bwMode="auto">
          <a:xfrm>
            <a:off x="6607175" y="4786313"/>
            <a:ext cx="237648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i="1">
                <a:latin typeface="+mn-lt"/>
              </a:defRPr>
            </a:lvl1pPr>
          </a:lstStyle>
          <a:p>
            <a:pPr>
              <a:defRPr/>
            </a:pPr>
            <a:r>
              <a:rPr lang="en-US" altLang="sv-FI"/>
              <a:t>© Hanken</a:t>
            </a:r>
          </a:p>
        </p:txBody>
      </p:sp>
      <p:grpSp>
        <p:nvGrpSpPr>
          <p:cNvPr id="10" name="Group 9"/>
          <p:cNvGrpSpPr/>
          <p:nvPr userDrawn="1"/>
        </p:nvGrpSpPr>
        <p:grpSpPr>
          <a:xfrm>
            <a:off x="8093074" y="0"/>
            <a:ext cx="1054800" cy="944166"/>
            <a:chOff x="8093074" y="0"/>
            <a:chExt cx="1054800" cy="944166"/>
          </a:xfrm>
        </p:grpSpPr>
        <p:sp>
          <p:nvSpPr>
            <p:cNvPr id="12" name="Rectangle 3"/>
            <p:cNvSpPr>
              <a:spLocks noChangeArrowheads="1"/>
            </p:cNvSpPr>
            <p:nvPr userDrawn="1"/>
          </p:nvSpPr>
          <p:spPr bwMode="auto">
            <a:xfrm>
              <a:off x="8093074" y="0"/>
              <a:ext cx="1054800" cy="9441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sv-FI" altLang="sv-FI"/>
            </a:p>
          </p:txBody>
        </p:sp>
        <p:pic>
          <p:nvPicPr>
            <p:cNvPr id="13" name="Picture 27" descr="Logga"/>
            <p:cNvPicPr>
              <a:picLocks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172000" y="90000"/>
              <a:ext cx="881192" cy="7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66761407"/>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 id="2147484828" r:id="rId12"/>
  </p:sldLayoutIdLst>
  <p:hf sldNum="0" hdr="0" dt="0"/>
  <p:txStyles>
    <p:titleStyle>
      <a:lvl1pPr algn="l" rtl="0" eaLnBrk="0" fontAlgn="base" hangingPunct="0">
        <a:spcBef>
          <a:spcPct val="0"/>
        </a:spcBef>
        <a:spcAft>
          <a:spcPct val="0"/>
        </a:spcAft>
        <a:defRPr sz="3200" i="1">
          <a:solidFill>
            <a:schemeClr val="tx1"/>
          </a:solidFill>
          <a:latin typeface="+mj-lt"/>
          <a:ea typeface="+mj-ea"/>
          <a:cs typeface="+mj-cs"/>
        </a:defRPr>
      </a:lvl1pPr>
      <a:lvl2pPr algn="l" rtl="0" eaLnBrk="0" fontAlgn="base" hangingPunct="0">
        <a:spcBef>
          <a:spcPct val="0"/>
        </a:spcBef>
        <a:spcAft>
          <a:spcPct val="0"/>
        </a:spcAft>
        <a:defRPr sz="3200" i="1">
          <a:solidFill>
            <a:schemeClr val="tx1"/>
          </a:solidFill>
          <a:latin typeface="Georgia" pitchFamily="18" charset="0"/>
        </a:defRPr>
      </a:lvl2pPr>
      <a:lvl3pPr algn="l" rtl="0" eaLnBrk="0" fontAlgn="base" hangingPunct="0">
        <a:spcBef>
          <a:spcPct val="0"/>
        </a:spcBef>
        <a:spcAft>
          <a:spcPct val="0"/>
        </a:spcAft>
        <a:defRPr sz="3200" i="1">
          <a:solidFill>
            <a:schemeClr val="tx1"/>
          </a:solidFill>
          <a:latin typeface="Georgia" pitchFamily="18" charset="0"/>
        </a:defRPr>
      </a:lvl3pPr>
      <a:lvl4pPr algn="l" rtl="0" eaLnBrk="0" fontAlgn="base" hangingPunct="0">
        <a:spcBef>
          <a:spcPct val="0"/>
        </a:spcBef>
        <a:spcAft>
          <a:spcPct val="0"/>
        </a:spcAft>
        <a:defRPr sz="3200" i="1">
          <a:solidFill>
            <a:schemeClr val="tx1"/>
          </a:solidFill>
          <a:latin typeface="Georgia" pitchFamily="18" charset="0"/>
        </a:defRPr>
      </a:lvl4pPr>
      <a:lvl5pPr algn="l" rtl="0" eaLnBrk="0" fontAlgn="base" hangingPunct="0">
        <a:spcBef>
          <a:spcPct val="0"/>
        </a:spcBef>
        <a:spcAft>
          <a:spcPct val="0"/>
        </a:spcAft>
        <a:defRPr sz="3200" i="1">
          <a:solidFill>
            <a:schemeClr val="tx1"/>
          </a:solidFill>
          <a:latin typeface="Georgia" pitchFamily="18" charset="0"/>
        </a:defRPr>
      </a:lvl5pPr>
      <a:lvl6pPr marL="457200" algn="l" rtl="0" fontAlgn="base">
        <a:spcBef>
          <a:spcPct val="0"/>
        </a:spcBef>
        <a:spcAft>
          <a:spcPct val="0"/>
        </a:spcAft>
        <a:defRPr sz="3200" i="1">
          <a:solidFill>
            <a:schemeClr val="tx1"/>
          </a:solidFill>
          <a:latin typeface="Georgia" pitchFamily="18" charset="0"/>
        </a:defRPr>
      </a:lvl6pPr>
      <a:lvl7pPr marL="914400" algn="l" rtl="0" fontAlgn="base">
        <a:spcBef>
          <a:spcPct val="0"/>
        </a:spcBef>
        <a:spcAft>
          <a:spcPct val="0"/>
        </a:spcAft>
        <a:defRPr sz="3200" i="1">
          <a:solidFill>
            <a:schemeClr val="tx1"/>
          </a:solidFill>
          <a:latin typeface="Georgia" pitchFamily="18" charset="0"/>
        </a:defRPr>
      </a:lvl7pPr>
      <a:lvl8pPr marL="1371600" algn="l" rtl="0" fontAlgn="base">
        <a:spcBef>
          <a:spcPct val="0"/>
        </a:spcBef>
        <a:spcAft>
          <a:spcPct val="0"/>
        </a:spcAft>
        <a:defRPr sz="3200" i="1">
          <a:solidFill>
            <a:schemeClr val="tx1"/>
          </a:solidFill>
          <a:latin typeface="Georgia" pitchFamily="18" charset="0"/>
        </a:defRPr>
      </a:lvl8pPr>
      <a:lvl9pPr marL="1828800" algn="l" rtl="0" fontAlgn="base">
        <a:spcBef>
          <a:spcPct val="0"/>
        </a:spcBef>
        <a:spcAft>
          <a:spcPct val="0"/>
        </a:spcAft>
        <a:defRPr sz="3200" i="1">
          <a:solidFill>
            <a:schemeClr val="tx1"/>
          </a:solidFill>
          <a:latin typeface="Georgia" pitchFamily="18" charset="0"/>
        </a:defRPr>
      </a:lvl9pPr>
    </p:titleStyle>
    <p:bodyStyle>
      <a:lvl1pPr marL="295275" indent="-295275" algn="l" rtl="0" eaLnBrk="0" fontAlgn="base" hangingPunct="0">
        <a:lnSpc>
          <a:spcPts val="2400"/>
        </a:lnSpc>
        <a:spcBef>
          <a:spcPct val="0"/>
        </a:spcBef>
        <a:spcAft>
          <a:spcPct val="0"/>
        </a:spcAft>
        <a:buClr>
          <a:srgbClr val="005F79"/>
        </a:buClr>
        <a:buFont typeface="Georgia" pitchFamily="18" charset="0"/>
        <a:buChar char="»"/>
        <a:defRPr sz="2000">
          <a:solidFill>
            <a:schemeClr val="tx1"/>
          </a:solidFill>
          <a:latin typeface="+mn-lt"/>
          <a:ea typeface="+mn-ea"/>
          <a:cs typeface="+mn-cs"/>
        </a:defRPr>
      </a:lvl1pPr>
      <a:lvl2pPr marL="474663" indent="2397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2pPr>
      <a:lvl3pPr marL="893763" indent="20638"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3pPr>
      <a:lvl4pPr marL="1363663" indent="-29051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4pPr>
      <a:lvl5pPr marL="1966913" indent="-423863" algn="l" rtl="0" eaLnBrk="0" fontAlgn="base" hangingPunct="0">
        <a:lnSpc>
          <a:spcPts val="2400"/>
        </a:lnSpc>
        <a:spcBef>
          <a:spcPct val="20000"/>
        </a:spcBef>
        <a:spcAft>
          <a:spcPct val="0"/>
        </a:spcAft>
        <a:buClr>
          <a:srgbClr val="005F79"/>
        </a:buClr>
        <a:buFont typeface="Georgia" pitchFamily="18" charset="0"/>
        <a:buChar char="»"/>
        <a:defRPr sz="1600">
          <a:solidFill>
            <a:schemeClr val="tx1"/>
          </a:solidFill>
          <a:latin typeface="+mn-lt"/>
        </a:defRPr>
      </a:lvl5pPr>
      <a:lvl6pPr marL="24241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6pPr>
      <a:lvl7pPr marL="28813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7pPr>
      <a:lvl8pPr marL="33385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8pPr>
      <a:lvl9pPr marL="3795713" indent="-423863" algn="l" rtl="0" fontAlgn="base">
        <a:lnSpc>
          <a:spcPts val="2400"/>
        </a:lnSpc>
        <a:spcBef>
          <a:spcPct val="20000"/>
        </a:spcBef>
        <a:spcAft>
          <a:spcPct val="0"/>
        </a:spcAft>
        <a:buClr>
          <a:srgbClr val="005F79"/>
        </a:buClr>
        <a:buFont typeface="Georgia" pitchFamily="18"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hange.org/p/elsevier-boycott-elsevier-and-support-affordable-open-access-scholarly-publishing/sig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tiff"/><Relationship Id="rId7" Type="http://schemas.openxmlformats.org/officeDocument/2006/relationships/image" Target="../media/image50.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tiff"/><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hyperlink" Target="https://journaltransfer.issn.org/statistics" TargetMode="Externa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1.sv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tiff"/><Relationship Id="rId15" Type="http://schemas.openxmlformats.org/officeDocument/2006/relationships/image" Target="../media/image71.sv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70.png"/></Relationships>
</file>

<file path=ppt/slides/_rels/slide3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tiff"/><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71.svg"/><Relationship Id="rId4" Type="http://schemas.openxmlformats.org/officeDocument/2006/relationships/image" Target="../media/image85.png"/><Relationship Id="rId9" Type="http://schemas.openxmlformats.org/officeDocument/2006/relationships/image" Target="../media/image7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2777/83653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hdl.handle.net/10138/4523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735291" y="926431"/>
            <a:ext cx="8154186" cy="1939315"/>
          </a:xfrm>
        </p:spPr>
        <p:txBody>
          <a:bodyPr/>
          <a:lstStyle/>
          <a:p>
            <a:pPr eaLnBrk="1" hangingPunct="1"/>
            <a:r>
              <a:rPr lang="en-US" b="1" dirty="0"/>
              <a:t>Open at any price? </a:t>
            </a:r>
            <a:br>
              <a:rPr lang="en-US" dirty="0"/>
            </a:br>
            <a:r>
              <a:rPr lang="en-US" dirty="0"/>
              <a:t>Reviewing short- and long-term implications of current forms of open access</a:t>
            </a:r>
            <a:endParaRPr lang="sv-FI" altLang="sv-FI" dirty="0"/>
          </a:p>
        </p:txBody>
      </p:sp>
      <p:sp>
        <p:nvSpPr>
          <p:cNvPr id="47107" name="Rectangle 3"/>
          <p:cNvSpPr>
            <a:spLocks noGrp="1" noChangeArrowheads="1"/>
          </p:cNvSpPr>
          <p:nvPr>
            <p:ph type="subTitle" idx="1"/>
          </p:nvPr>
        </p:nvSpPr>
        <p:spPr>
          <a:xfrm>
            <a:off x="735291" y="2989762"/>
            <a:ext cx="7208561" cy="1533576"/>
          </a:xfrm>
        </p:spPr>
        <p:txBody>
          <a:bodyPr/>
          <a:lstStyle/>
          <a:p>
            <a:pPr eaLnBrk="1" hangingPunct="1">
              <a:lnSpc>
                <a:spcPct val="100000"/>
              </a:lnSpc>
            </a:pPr>
            <a:r>
              <a:rPr lang="en-US" altLang="sv-FI" sz="1600" dirty="0"/>
              <a:t>Mikael Laakso, D.Sc. (Econ.)</a:t>
            </a:r>
          </a:p>
          <a:p>
            <a:pPr eaLnBrk="1" hangingPunct="1">
              <a:lnSpc>
                <a:spcPct val="100000"/>
              </a:lnSpc>
            </a:pPr>
            <a:r>
              <a:rPr lang="en-US" altLang="sv-FI" sz="1600" dirty="0"/>
              <a:t>Associate Professor</a:t>
            </a:r>
          </a:p>
          <a:p>
            <a:pPr eaLnBrk="1" hangingPunct="1">
              <a:lnSpc>
                <a:spcPct val="100000"/>
              </a:lnSpc>
            </a:pPr>
            <a:r>
              <a:rPr lang="en-US" altLang="sv-FI" sz="1600" dirty="0" err="1"/>
              <a:t>Hanken</a:t>
            </a:r>
            <a:r>
              <a:rPr lang="en-US" altLang="sv-FI" sz="1600" dirty="0"/>
              <a:t> School of Economics, Helsinki, Finland</a:t>
            </a:r>
          </a:p>
          <a:p>
            <a:pPr eaLnBrk="1" hangingPunct="1">
              <a:lnSpc>
                <a:spcPct val="100000"/>
              </a:lnSpc>
            </a:pPr>
            <a:r>
              <a:rPr lang="en-US" altLang="sv-FI" sz="1600" dirty="0"/>
              <a:t>Presentation on the 4</a:t>
            </a:r>
            <a:r>
              <a:rPr lang="en-US" altLang="sv-FI" sz="1600" baseline="30000" dirty="0"/>
              <a:t>th</a:t>
            </a:r>
            <a:r>
              <a:rPr lang="en-US" altLang="sv-FI" sz="1600" dirty="0"/>
              <a:t> of May 2021, Open Science Days</a:t>
            </a:r>
          </a:p>
          <a:p>
            <a:pPr eaLnBrk="1" hangingPunct="1">
              <a:lnSpc>
                <a:spcPct val="100000"/>
              </a:lnSpc>
            </a:pPr>
            <a:r>
              <a:rPr lang="en-US" altLang="sv-FI" sz="1600" dirty="0"/>
              <a:t>@</a:t>
            </a:r>
            <a:r>
              <a:rPr lang="en-US" altLang="sv-FI" sz="1600" dirty="0" err="1"/>
              <a:t>mikaellaakso</a:t>
            </a:r>
            <a:endParaRPr lang="en-US" altLang="sv-FI" sz="1600" dirty="0"/>
          </a:p>
          <a:p>
            <a:pPr eaLnBrk="1" hangingPunct="1">
              <a:lnSpc>
                <a:spcPct val="100000"/>
              </a:lnSpc>
            </a:pPr>
            <a:r>
              <a:rPr lang="en-US" altLang="sv-FI" sz="1600" dirty="0" err="1"/>
              <a:t>mikaellaakso.com</a:t>
            </a:r>
            <a:endParaRPr lang="en-US" altLang="sv-FI" sz="1600" dirty="0"/>
          </a:p>
        </p:txBody>
      </p:sp>
      <p:pic>
        <p:nvPicPr>
          <p:cNvPr id="2" name="Picture 1" descr="CC licence.">
            <a:extLst>
              <a:ext uri="{FF2B5EF4-FFF2-40B4-BE49-F238E27FC236}">
                <a16:creationId xmlns:a16="http://schemas.microsoft.com/office/drawing/2014/main" id="{1C525720-E3B4-0641-B3E9-B38FE272C3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9782" y="4647354"/>
            <a:ext cx="1261696" cy="44143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BCC6-E319-7D4D-9B04-868EFAA777A0}"/>
              </a:ext>
            </a:extLst>
          </p:cNvPr>
          <p:cNvSpPr>
            <a:spLocks noGrp="1"/>
          </p:cNvSpPr>
          <p:nvPr>
            <p:ph type="title"/>
          </p:nvPr>
        </p:nvSpPr>
        <p:spPr/>
        <p:txBody>
          <a:bodyPr/>
          <a:lstStyle/>
          <a:p>
            <a:r>
              <a:rPr lang="fi-FI" dirty="0" err="1"/>
              <a:t>Think</a:t>
            </a:r>
            <a:r>
              <a:rPr lang="fi-FI" dirty="0"/>
              <a:t> &amp; </a:t>
            </a:r>
            <a:r>
              <a:rPr lang="fi-FI" dirty="0" err="1"/>
              <a:t>ponder</a:t>
            </a:r>
            <a:endParaRPr lang="fi-FI" dirty="0"/>
          </a:p>
        </p:txBody>
      </p:sp>
      <p:sp>
        <p:nvSpPr>
          <p:cNvPr id="3" name="Content Placeholder 2">
            <a:extLst>
              <a:ext uri="{FF2B5EF4-FFF2-40B4-BE49-F238E27FC236}">
                <a16:creationId xmlns:a16="http://schemas.microsoft.com/office/drawing/2014/main" id="{924ECE27-06F3-564E-A56A-F71D9E5BF7FA}"/>
              </a:ext>
            </a:extLst>
          </p:cNvPr>
          <p:cNvSpPr>
            <a:spLocks noGrp="1"/>
          </p:cNvSpPr>
          <p:nvPr>
            <p:ph idx="1"/>
          </p:nvPr>
        </p:nvSpPr>
        <p:spPr>
          <a:xfrm>
            <a:off x="507587" y="1160289"/>
            <a:ext cx="7391600" cy="3340385"/>
          </a:xfrm>
        </p:spPr>
        <p:txBody>
          <a:bodyPr/>
          <a:lstStyle/>
          <a:p>
            <a:r>
              <a:rPr lang="fi-FI" dirty="0"/>
              <a:t>With a desire to increase OA to research outputs sustainably, what is the most viable ways to allocate limited resources:</a:t>
            </a:r>
          </a:p>
          <a:p>
            <a:endParaRPr lang="fi-FI" sz="2000" dirty="0"/>
          </a:p>
          <a:p>
            <a:endParaRPr lang="fi-FI" sz="2000" dirty="0"/>
          </a:p>
          <a:p>
            <a:pPr lvl="1">
              <a:lnSpc>
                <a:spcPct val="150000"/>
              </a:lnSpc>
            </a:pPr>
            <a:r>
              <a:rPr lang="fi-FI" sz="2000" dirty="0" err="1"/>
              <a:t>Right</a:t>
            </a:r>
            <a:r>
              <a:rPr lang="fi-FI" sz="2000" dirty="0"/>
              <a:t> </a:t>
            </a:r>
            <a:r>
              <a:rPr lang="fi-FI" sz="2000" dirty="0" err="1"/>
              <a:t>now</a:t>
            </a:r>
            <a:endParaRPr lang="fi-FI" sz="2000" dirty="0"/>
          </a:p>
          <a:p>
            <a:pPr lvl="1">
              <a:lnSpc>
                <a:spcPct val="150000"/>
              </a:lnSpc>
            </a:pPr>
            <a:r>
              <a:rPr lang="fi-FI" sz="2000" dirty="0"/>
              <a:t>Looking ahead 10 years</a:t>
            </a:r>
          </a:p>
          <a:p>
            <a:pPr lvl="1">
              <a:lnSpc>
                <a:spcPct val="150000"/>
              </a:lnSpc>
            </a:pPr>
            <a:endParaRPr lang="fi-FI" sz="2000" dirty="0"/>
          </a:p>
          <a:p>
            <a:pPr lvl="1">
              <a:lnSpc>
                <a:spcPct val="150000"/>
              </a:lnSpc>
            </a:pPr>
            <a:endParaRPr lang="fi-FI" sz="2000" dirty="0"/>
          </a:p>
        </p:txBody>
      </p:sp>
      <p:pic>
        <p:nvPicPr>
          <p:cNvPr id="4" name="Picture 5" descr="A pile of coins.">
            <a:extLst>
              <a:ext uri="{FF2B5EF4-FFF2-40B4-BE49-F238E27FC236}">
                <a16:creationId xmlns:a16="http://schemas.microsoft.com/office/drawing/2014/main" id="{4502E2C4-6512-564E-8784-447682D1B2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0383" y="1828771"/>
            <a:ext cx="4632587" cy="3206619"/>
          </a:xfrm>
          <a:prstGeom prst="rect">
            <a:avLst/>
          </a:prstGeom>
        </p:spPr>
      </p:pic>
    </p:spTree>
    <p:extLst>
      <p:ext uri="{BB962C8B-B14F-4D97-AF65-F5344CB8AC3E}">
        <p14:creationId xmlns:p14="http://schemas.microsoft.com/office/powerpoint/2010/main" val="165526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29C8-8C57-D643-8E8C-AA4A55DF8186}"/>
              </a:ext>
            </a:extLst>
          </p:cNvPr>
          <p:cNvSpPr>
            <a:spLocks noGrp="1"/>
          </p:cNvSpPr>
          <p:nvPr>
            <p:ph type="title"/>
          </p:nvPr>
        </p:nvSpPr>
        <p:spPr/>
        <p:txBody>
          <a:bodyPr/>
          <a:lstStyle/>
          <a:p>
            <a:r>
              <a:rPr lang="fi-FI" dirty="0"/>
              <a:t>Open = less expensive overall?</a:t>
            </a:r>
          </a:p>
        </p:txBody>
      </p:sp>
      <p:sp>
        <p:nvSpPr>
          <p:cNvPr id="3" name="Content Placeholder 2">
            <a:extLst>
              <a:ext uri="{FF2B5EF4-FFF2-40B4-BE49-F238E27FC236}">
                <a16:creationId xmlns:a16="http://schemas.microsoft.com/office/drawing/2014/main" id="{A9111601-99C0-574F-BA07-D18144D91BD3}"/>
              </a:ext>
            </a:extLst>
          </p:cNvPr>
          <p:cNvSpPr>
            <a:spLocks noGrp="1"/>
          </p:cNvSpPr>
          <p:nvPr>
            <p:ph idx="1"/>
          </p:nvPr>
        </p:nvSpPr>
        <p:spPr>
          <a:xfrm>
            <a:off x="292607" y="1465006"/>
            <a:ext cx="8625055" cy="3051036"/>
          </a:xfrm>
        </p:spPr>
        <p:txBody>
          <a:bodyPr/>
          <a:lstStyle/>
          <a:p>
            <a:r>
              <a:rPr lang="fi-FI" dirty="0" err="1"/>
              <a:t>So</a:t>
            </a:r>
            <a:r>
              <a:rPr lang="fi-FI" dirty="0"/>
              <a:t> </a:t>
            </a:r>
            <a:r>
              <a:rPr lang="fi-FI" dirty="0" err="1"/>
              <a:t>far</a:t>
            </a:r>
            <a:r>
              <a:rPr lang="fi-FI" dirty="0"/>
              <a:t> – </a:t>
            </a:r>
            <a:r>
              <a:rPr lang="fi-FI" b="1" dirty="0" err="1"/>
              <a:t>definitely</a:t>
            </a:r>
            <a:r>
              <a:rPr lang="fi-FI" b="1" dirty="0"/>
              <a:t> no!</a:t>
            </a:r>
          </a:p>
          <a:p>
            <a:r>
              <a:rPr lang="fi-FI" dirty="0"/>
              <a:t>Most of the 16 000+ open access journals active today are free to publish in, however, the problem is that most articles are published in those that do carry a fee (an APC) and we are still paying for subscriptions.</a:t>
            </a:r>
          </a:p>
          <a:p>
            <a:r>
              <a:rPr lang="fi-FI" dirty="0" err="1"/>
              <a:t>There</a:t>
            </a:r>
            <a:r>
              <a:rPr lang="fi-FI" dirty="0"/>
              <a:t> </a:t>
            </a:r>
            <a:r>
              <a:rPr lang="fi-FI" dirty="0" err="1"/>
              <a:t>has</a:t>
            </a:r>
            <a:r>
              <a:rPr lang="fi-FI" dirty="0"/>
              <a:t> </a:t>
            </a:r>
            <a:r>
              <a:rPr lang="fi-FI" dirty="0" err="1"/>
              <a:t>been</a:t>
            </a:r>
            <a:r>
              <a:rPr lang="fi-FI" dirty="0"/>
              <a:t> a </a:t>
            </a:r>
            <a:r>
              <a:rPr lang="fi-FI" dirty="0" err="1"/>
              <a:t>persistent</a:t>
            </a:r>
            <a:r>
              <a:rPr lang="fi-FI" dirty="0"/>
              <a:t> </a:t>
            </a:r>
            <a:r>
              <a:rPr lang="fi-FI" dirty="0" err="1"/>
              <a:t>lack</a:t>
            </a:r>
            <a:r>
              <a:rPr lang="fi-FI" dirty="0"/>
              <a:t> of </a:t>
            </a:r>
            <a:r>
              <a:rPr lang="fi-FI" dirty="0" err="1"/>
              <a:t>one</a:t>
            </a:r>
            <a:r>
              <a:rPr lang="fi-FI" dirty="0"/>
              <a:t>, </a:t>
            </a:r>
            <a:r>
              <a:rPr lang="fi-FI" dirty="0" err="1"/>
              <a:t>or</a:t>
            </a:r>
            <a:r>
              <a:rPr lang="fi-FI" dirty="0"/>
              <a:t> </a:t>
            </a:r>
            <a:r>
              <a:rPr lang="fi-FI" dirty="0" err="1"/>
              <a:t>even</a:t>
            </a:r>
            <a:r>
              <a:rPr lang="fi-FI" dirty="0"/>
              <a:t> a </a:t>
            </a:r>
            <a:r>
              <a:rPr lang="fi-FI" dirty="0" err="1"/>
              <a:t>few</a:t>
            </a:r>
            <a:r>
              <a:rPr lang="fi-FI" dirty="0"/>
              <a:t>, </a:t>
            </a:r>
            <a:r>
              <a:rPr lang="fi-FI" dirty="0" err="1"/>
              <a:t>big</a:t>
            </a:r>
            <a:r>
              <a:rPr lang="fi-FI" dirty="0"/>
              <a:t> and </a:t>
            </a:r>
            <a:r>
              <a:rPr lang="fi-FI" dirty="0" err="1"/>
              <a:t>obvious</a:t>
            </a:r>
            <a:r>
              <a:rPr lang="fi-FI" dirty="0"/>
              <a:t> ”</a:t>
            </a:r>
            <a:r>
              <a:rPr lang="fi-FI" dirty="0" err="1"/>
              <a:t>models</a:t>
            </a:r>
            <a:r>
              <a:rPr lang="fi-FI" dirty="0"/>
              <a:t>” to </a:t>
            </a:r>
            <a:r>
              <a:rPr lang="fi-FI" dirty="0" err="1"/>
              <a:t>bet</a:t>
            </a:r>
            <a:r>
              <a:rPr lang="fi-FI" dirty="0"/>
              <a:t> on </a:t>
            </a:r>
            <a:r>
              <a:rPr lang="fi-FI" dirty="0" err="1"/>
              <a:t>substantially</a:t>
            </a:r>
            <a:r>
              <a:rPr lang="fi-FI" dirty="0"/>
              <a:t>. Scarce resources are now spread out thin.</a:t>
            </a:r>
          </a:p>
          <a:p>
            <a:endParaRPr lang="fi-FI" dirty="0"/>
          </a:p>
        </p:txBody>
      </p:sp>
      <p:pic>
        <p:nvPicPr>
          <p:cNvPr id="5" name="Graphic 4">
            <a:extLst>
              <a:ext uri="{FF2B5EF4-FFF2-40B4-BE49-F238E27FC236}">
                <a16:creationId xmlns:a16="http://schemas.microsoft.com/office/drawing/2014/main" id="{9C4A0509-813E-2946-8696-6E6F819650A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9067" y="3795812"/>
            <a:ext cx="1440459" cy="1440459"/>
          </a:xfrm>
          <a:prstGeom prst="rect">
            <a:avLst/>
          </a:prstGeom>
        </p:spPr>
      </p:pic>
      <p:pic>
        <p:nvPicPr>
          <p:cNvPr id="4" name="Graphic 3">
            <a:extLst>
              <a:ext uri="{FF2B5EF4-FFF2-40B4-BE49-F238E27FC236}">
                <a16:creationId xmlns:a16="http://schemas.microsoft.com/office/drawing/2014/main" id="{E280727A-2E93-8549-8E65-DEE2D5856C5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83950" y="4133638"/>
            <a:ext cx="1062059" cy="1062059"/>
          </a:xfrm>
          <a:prstGeom prst="rect">
            <a:avLst/>
          </a:prstGeom>
        </p:spPr>
      </p:pic>
    </p:spTree>
    <p:extLst>
      <p:ext uri="{BB962C8B-B14F-4D97-AF65-F5344CB8AC3E}">
        <p14:creationId xmlns:p14="http://schemas.microsoft.com/office/powerpoint/2010/main" val="234017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age Publishing logo.">
            <a:extLst>
              <a:ext uri="{FF2B5EF4-FFF2-40B4-BE49-F238E27FC236}">
                <a16:creationId xmlns:a16="http://schemas.microsoft.com/office/drawing/2014/main" id="{BC9ECBD6-2E3C-AB40-9E2E-54580CF58E04}"/>
              </a:ext>
            </a:extLst>
          </p:cNvPr>
          <p:cNvPicPr>
            <a:picLocks noChangeAspect="1"/>
          </p:cNvPicPr>
          <p:nvPr/>
        </p:nvPicPr>
        <p:blipFill>
          <a:blip r:embed="rId3"/>
          <a:stretch>
            <a:fillRect/>
          </a:stretch>
        </p:blipFill>
        <p:spPr>
          <a:xfrm>
            <a:off x="3181171" y="2998566"/>
            <a:ext cx="2874402" cy="1264737"/>
          </a:xfrm>
          <a:prstGeom prst="rect">
            <a:avLst/>
          </a:prstGeom>
        </p:spPr>
      </p:pic>
      <p:pic>
        <p:nvPicPr>
          <p:cNvPr id="8" name="Picture 7" descr="Taylor &amp; Francis Group logo.">
            <a:extLst>
              <a:ext uri="{FF2B5EF4-FFF2-40B4-BE49-F238E27FC236}">
                <a16:creationId xmlns:a16="http://schemas.microsoft.com/office/drawing/2014/main" id="{54954399-AFF0-5D45-9910-D8DC6C463E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2683" y="4263303"/>
            <a:ext cx="2782890" cy="510197"/>
          </a:xfrm>
          <a:prstGeom prst="rect">
            <a:avLst/>
          </a:prstGeom>
        </p:spPr>
      </p:pic>
      <p:pic>
        <p:nvPicPr>
          <p:cNvPr id="7" name="Picture 6" descr="Springer Nature logo.">
            <a:extLst>
              <a:ext uri="{FF2B5EF4-FFF2-40B4-BE49-F238E27FC236}">
                <a16:creationId xmlns:a16="http://schemas.microsoft.com/office/drawing/2014/main" id="{2CD90710-2F6F-8F49-A243-0F8B41764B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1171" y="0"/>
            <a:ext cx="5170139" cy="2898966"/>
          </a:xfrm>
          <a:prstGeom prst="rect">
            <a:avLst/>
          </a:prstGeom>
        </p:spPr>
      </p:pic>
      <p:pic>
        <p:nvPicPr>
          <p:cNvPr id="6" name="Picture 5" descr="Wiley logo.">
            <a:extLst>
              <a:ext uri="{FF2B5EF4-FFF2-40B4-BE49-F238E27FC236}">
                <a16:creationId xmlns:a16="http://schemas.microsoft.com/office/drawing/2014/main" id="{2A6B9120-2EC8-CA43-A434-F910A16579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9983" y="1622717"/>
            <a:ext cx="4455122" cy="1786690"/>
          </a:xfrm>
          <a:prstGeom prst="rect">
            <a:avLst/>
          </a:prstGeom>
        </p:spPr>
      </p:pic>
      <p:pic>
        <p:nvPicPr>
          <p:cNvPr id="5" name="Picture 4" descr="Elsevier logo.">
            <a:extLst>
              <a:ext uri="{FF2B5EF4-FFF2-40B4-BE49-F238E27FC236}">
                <a16:creationId xmlns:a16="http://schemas.microsoft.com/office/drawing/2014/main" id="{2435DCEB-0363-7C4F-A442-BD3BCECB2F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855" y="1511107"/>
            <a:ext cx="3155711" cy="2366783"/>
          </a:xfrm>
          <a:prstGeom prst="rect">
            <a:avLst/>
          </a:prstGeom>
        </p:spPr>
      </p:pic>
      <p:sp>
        <p:nvSpPr>
          <p:cNvPr id="3" name="TextBox 2">
            <a:extLst>
              <a:ext uri="{FF2B5EF4-FFF2-40B4-BE49-F238E27FC236}">
                <a16:creationId xmlns:a16="http://schemas.microsoft.com/office/drawing/2014/main" id="{DB3627D3-800E-CA49-96F4-129CD089CD3A}"/>
              </a:ext>
            </a:extLst>
          </p:cNvPr>
          <p:cNvSpPr txBox="1"/>
          <p:nvPr/>
        </p:nvSpPr>
        <p:spPr>
          <a:xfrm>
            <a:off x="6823004" y="3203840"/>
            <a:ext cx="2320996" cy="1569660"/>
          </a:xfrm>
          <a:prstGeom prst="rect">
            <a:avLst/>
          </a:prstGeom>
          <a:noFill/>
        </p:spPr>
        <p:txBody>
          <a:bodyPr wrap="square" rtlCol="0">
            <a:spAutoFit/>
          </a:bodyPr>
          <a:lstStyle/>
          <a:p>
            <a:r>
              <a:rPr lang="fi-FI" sz="2400" dirty="0"/>
              <a:t>Currently ~1/5th of these journals are full open access</a:t>
            </a:r>
          </a:p>
        </p:txBody>
      </p:sp>
      <p:sp>
        <p:nvSpPr>
          <p:cNvPr id="2" name="Title 1">
            <a:extLst>
              <a:ext uri="{FF2B5EF4-FFF2-40B4-BE49-F238E27FC236}">
                <a16:creationId xmlns:a16="http://schemas.microsoft.com/office/drawing/2014/main" id="{39522CD4-6294-8A45-AC94-6C52D83C1A8D}"/>
              </a:ext>
            </a:extLst>
          </p:cNvPr>
          <p:cNvSpPr>
            <a:spLocks noGrp="1"/>
          </p:cNvSpPr>
          <p:nvPr>
            <p:ph type="title"/>
          </p:nvPr>
        </p:nvSpPr>
        <p:spPr>
          <a:xfrm>
            <a:off x="1086416" y="44053"/>
            <a:ext cx="6847551" cy="857250"/>
          </a:xfrm>
        </p:spPr>
        <p:txBody>
          <a:bodyPr/>
          <a:lstStyle/>
          <a:p>
            <a:r>
              <a:rPr lang="fi-FI" sz="2800" dirty="0" err="1"/>
              <a:t>The</a:t>
            </a:r>
            <a:r>
              <a:rPr lang="fi-FI" sz="2800" dirty="0"/>
              <a:t> </a:t>
            </a:r>
            <a:r>
              <a:rPr lang="fi-FI" sz="2800" dirty="0" err="1"/>
              <a:t>five</a:t>
            </a:r>
            <a:r>
              <a:rPr lang="fi-FI" sz="2800" dirty="0"/>
              <a:t> </a:t>
            </a:r>
            <a:r>
              <a:rPr lang="fi-FI" sz="2800" dirty="0" err="1"/>
              <a:t>largest</a:t>
            </a:r>
            <a:r>
              <a:rPr lang="fi-FI" sz="2800" dirty="0"/>
              <a:t> </a:t>
            </a:r>
            <a:r>
              <a:rPr lang="fi-FI" sz="2800" dirty="0" err="1"/>
              <a:t>publishers</a:t>
            </a:r>
            <a:r>
              <a:rPr lang="fi-FI" sz="2800" dirty="0"/>
              <a:t> </a:t>
            </a:r>
            <a:r>
              <a:rPr lang="fi-FI" sz="2800" dirty="0" err="1"/>
              <a:t>publish</a:t>
            </a:r>
            <a:r>
              <a:rPr lang="fi-FI" sz="2800" dirty="0"/>
              <a:t> </a:t>
            </a:r>
            <a:r>
              <a:rPr lang="fi-FI" sz="2800" dirty="0" err="1"/>
              <a:t>around</a:t>
            </a:r>
            <a:r>
              <a:rPr lang="fi-FI" sz="2800" dirty="0"/>
              <a:t> </a:t>
            </a:r>
            <a:r>
              <a:rPr lang="fi-FI" sz="2800" dirty="0" err="1"/>
              <a:t>half</a:t>
            </a:r>
            <a:r>
              <a:rPr lang="fi-FI" sz="2800" dirty="0"/>
              <a:t> of </a:t>
            </a:r>
            <a:r>
              <a:rPr lang="fi-FI" sz="2800" dirty="0" err="1"/>
              <a:t>all</a:t>
            </a:r>
            <a:r>
              <a:rPr lang="fi-FI" sz="2800" dirty="0"/>
              <a:t> </a:t>
            </a:r>
            <a:r>
              <a:rPr lang="fi-FI" sz="2800" dirty="0" err="1"/>
              <a:t>scholarly</a:t>
            </a:r>
            <a:r>
              <a:rPr lang="fi-FI" sz="2800" dirty="0"/>
              <a:t> </a:t>
            </a:r>
            <a:r>
              <a:rPr lang="fi-FI" sz="2800" dirty="0" err="1"/>
              <a:t>journals</a:t>
            </a:r>
            <a:endParaRPr lang="fi-FI" sz="2800" dirty="0"/>
          </a:p>
        </p:txBody>
      </p:sp>
    </p:spTree>
    <p:extLst>
      <p:ext uri="{BB962C8B-B14F-4D97-AF65-F5344CB8AC3E}">
        <p14:creationId xmlns:p14="http://schemas.microsoft.com/office/powerpoint/2010/main" val="259493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F5D2-AABA-BA4B-8FE4-ED1A27D591AD}"/>
              </a:ext>
            </a:extLst>
          </p:cNvPr>
          <p:cNvSpPr>
            <a:spLocks noGrp="1"/>
          </p:cNvSpPr>
          <p:nvPr>
            <p:ph type="title"/>
          </p:nvPr>
        </p:nvSpPr>
        <p:spPr>
          <a:xfrm>
            <a:off x="1285877" y="44053"/>
            <a:ext cx="6617798" cy="857250"/>
          </a:xfrm>
        </p:spPr>
        <p:txBody>
          <a:bodyPr/>
          <a:lstStyle/>
          <a:p>
            <a:r>
              <a:rPr lang="en-FI" sz="2800" dirty="0"/>
              <a:t>Large publishers account for an even larger share of the costs for libraries</a:t>
            </a:r>
          </a:p>
        </p:txBody>
      </p:sp>
      <p:pic>
        <p:nvPicPr>
          <p:cNvPr id="5" name="Picture 4" descr="A graph showing the share of publications and costs of the five big publishers and others.">
            <a:extLst>
              <a:ext uri="{FF2B5EF4-FFF2-40B4-BE49-F238E27FC236}">
                <a16:creationId xmlns:a16="http://schemas.microsoft.com/office/drawing/2014/main" id="{06C170A8-1720-0A48-894F-0CB5E6ECE0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5877" y="950615"/>
            <a:ext cx="5741068" cy="3795748"/>
          </a:xfrm>
          <a:prstGeom prst="rect">
            <a:avLst/>
          </a:prstGeom>
        </p:spPr>
      </p:pic>
      <p:sp>
        <p:nvSpPr>
          <p:cNvPr id="6" name="Rectangle 5">
            <a:extLst>
              <a:ext uri="{FF2B5EF4-FFF2-40B4-BE49-F238E27FC236}">
                <a16:creationId xmlns:a16="http://schemas.microsoft.com/office/drawing/2014/main" id="{BF4C08A4-F33C-A544-8319-19C0B9710E1A}"/>
              </a:ext>
            </a:extLst>
          </p:cNvPr>
          <p:cNvSpPr/>
          <p:nvPr/>
        </p:nvSpPr>
        <p:spPr>
          <a:xfrm>
            <a:off x="3915624" y="4881890"/>
            <a:ext cx="5741068" cy="261610"/>
          </a:xfrm>
          <a:prstGeom prst="rect">
            <a:avLst/>
          </a:prstGeom>
        </p:spPr>
        <p:txBody>
          <a:bodyPr wrap="square">
            <a:spAutoFit/>
          </a:bodyPr>
          <a:lstStyle/>
          <a:p>
            <a:r>
              <a:rPr lang="en-FI" sz="1100" dirty="0"/>
              <a:t>https://eua.eu/resources/publications/889:decrypting-the-big-deal-landscape.html</a:t>
            </a:r>
          </a:p>
        </p:txBody>
      </p:sp>
    </p:spTree>
    <p:extLst>
      <p:ext uri="{BB962C8B-B14F-4D97-AF65-F5344CB8AC3E}">
        <p14:creationId xmlns:p14="http://schemas.microsoft.com/office/powerpoint/2010/main" val="190298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descr="A graphical presentation of the interlinked roles of international and national science policy, universities, libraries, researchers, publishers and research funders.">
            <a:extLst>
              <a:ext uri="{FF2B5EF4-FFF2-40B4-BE49-F238E27FC236}">
                <a16:creationId xmlns:a16="http://schemas.microsoft.com/office/drawing/2014/main" id="{CB7E789E-F331-DA4E-B6B5-5F90E3DC1ECA}"/>
              </a:ext>
            </a:extLst>
          </p:cNvPr>
          <p:cNvSpPr/>
          <p:nvPr/>
        </p:nvSpPr>
        <p:spPr>
          <a:xfrm>
            <a:off x="0" y="9894"/>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36" name="Rectangle 35">
            <a:extLst>
              <a:ext uri="{FF2B5EF4-FFF2-40B4-BE49-F238E27FC236}">
                <a16:creationId xmlns:a16="http://schemas.microsoft.com/office/drawing/2014/main" id="{98E1353A-8DF6-1D40-A7EC-5E4CCC962326}"/>
              </a:ext>
            </a:extLst>
          </p:cNvPr>
          <p:cNvSpPr>
            <a:spLocks noGrp="1"/>
          </p:cNvSpPr>
          <p:nvPr>
            <p:ph type="title" idx="4294967295"/>
          </p:nvPr>
        </p:nvSpPr>
        <p:spPr>
          <a:xfrm>
            <a:off x="6311569" y="2281281"/>
            <a:ext cx="2832431" cy="76015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The</a:t>
            </a: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puzzle in </a:t>
            </a: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aligning</a:t>
            </a: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a:t>
            </a: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individual</a:t>
            </a: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and </a:t>
            </a: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organisational</a:t>
            </a: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a:t>
            </a: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goals</a:t>
            </a: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and </a:t>
            </a: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actions</a:t>
            </a: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a:t>
            </a: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with</a:t>
            </a: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science </a:t>
            </a: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policy</a:t>
            </a: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a:t>
            </a:r>
          </a:p>
        </p:txBody>
      </p:sp>
      <p:sp>
        <p:nvSpPr>
          <p:cNvPr id="23" name="Rectangle 22">
            <a:extLst>
              <a:ext uri="{FF2B5EF4-FFF2-40B4-BE49-F238E27FC236}">
                <a16:creationId xmlns:a16="http://schemas.microsoft.com/office/drawing/2014/main" id="{F2575750-FC7F-EF48-BE45-FCD9E54CDA21}"/>
              </a:ext>
              <a:ext uri="{C183D7F6-B498-43B3-948B-1728B52AA6E4}">
                <adec:decorative xmlns:adec="http://schemas.microsoft.com/office/drawing/2017/decorative" val="1"/>
              </a:ext>
            </a:extLst>
          </p:cNvPr>
          <p:cNvSpPr/>
          <p:nvPr/>
        </p:nvSpPr>
        <p:spPr>
          <a:xfrm>
            <a:off x="114464" y="206523"/>
            <a:ext cx="4365474" cy="6829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latin typeface="Arial" panose="020B0604020202020204" pitchFamily="34" charset="0"/>
                <a:cs typeface="Arial" panose="020B0604020202020204" pitchFamily="34" charset="0"/>
              </a:rPr>
              <a:t>	  International Science Policy</a:t>
            </a:r>
          </a:p>
        </p:txBody>
      </p:sp>
      <p:sp>
        <p:nvSpPr>
          <p:cNvPr id="25" name="Rectangle 24">
            <a:extLst>
              <a:ext uri="{FF2B5EF4-FFF2-40B4-BE49-F238E27FC236}">
                <a16:creationId xmlns:a16="http://schemas.microsoft.com/office/drawing/2014/main" id="{C488C289-B909-7F48-A933-DE958738A812}"/>
              </a:ext>
              <a:ext uri="{C183D7F6-B498-43B3-948B-1728B52AA6E4}">
                <adec:decorative xmlns:adec="http://schemas.microsoft.com/office/drawing/2017/decorative" val="1"/>
              </a:ext>
            </a:extLst>
          </p:cNvPr>
          <p:cNvSpPr>
            <a:spLocks/>
          </p:cNvSpPr>
          <p:nvPr/>
        </p:nvSpPr>
        <p:spPr>
          <a:xfrm>
            <a:off x="114464" y="1025627"/>
            <a:ext cx="4365474" cy="75936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rPr>
              <a:t>     National Science </a:t>
            </a:r>
            <a:r>
              <a:rPr kumimoji="0" lang="fi-FI" sz="1800" b="0" i="0" u="none" strike="noStrike" kern="1200" cap="none" spc="0" normalizeH="0" baseline="0" noProof="0" dirty="0" err="1">
                <a:ln>
                  <a:noFill/>
                </a:ln>
                <a:solidFill>
                  <a:schemeClr val="lt1"/>
                </a:solidFill>
                <a:effectLst/>
                <a:uLnTx/>
                <a:uFillTx/>
                <a:latin typeface="Arial" panose="020B0604020202020204" pitchFamily="34" charset="0"/>
                <a:ea typeface="+mn-ea"/>
                <a:cs typeface="Arial" panose="020B0604020202020204" pitchFamily="34" charset="0"/>
              </a:rPr>
              <a:t>Policy</a:t>
            </a:r>
            <a:endParaRPr kumimoji="0" lang="fi-FI"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C137EE6F-DDBC-AD43-B4E3-940C68369878}"/>
              </a:ext>
              <a:ext uri="{C183D7F6-B498-43B3-948B-1728B52AA6E4}">
                <adec:decorative xmlns:adec="http://schemas.microsoft.com/office/drawing/2017/decorative" val="1"/>
              </a:ext>
            </a:extLst>
          </p:cNvPr>
          <p:cNvSpPr/>
          <p:nvPr/>
        </p:nvSpPr>
        <p:spPr>
          <a:xfrm>
            <a:off x="114464" y="3243708"/>
            <a:ext cx="4365474" cy="177672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Researchers</a:t>
            </a:r>
            <a:endParaRPr lang="fi-FI"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58CD0FF-EE62-6748-903B-4A9972B2F300}"/>
              </a:ext>
              <a:ext uri="{C183D7F6-B498-43B3-948B-1728B52AA6E4}">
                <adec:decorative xmlns:adec="http://schemas.microsoft.com/office/drawing/2017/decorative" val="1"/>
              </a:ext>
            </a:extLst>
          </p:cNvPr>
          <p:cNvSpPr/>
          <p:nvPr/>
        </p:nvSpPr>
        <p:spPr>
          <a:xfrm>
            <a:off x="114464" y="1870444"/>
            <a:ext cx="4365474" cy="131171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dirty="0">
                <a:latin typeface="Arial" panose="020B0604020202020204" pitchFamily="34" charset="0"/>
                <a:cs typeface="Arial" panose="020B0604020202020204" pitchFamily="34" charset="0"/>
              </a:rPr>
              <a:t>	 </a:t>
            </a:r>
          </a:p>
          <a:p>
            <a:r>
              <a:rPr lang="fi-FI" dirty="0">
                <a:latin typeface="Arial" panose="020B0604020202020204" pitchFamily="34" charset="0"/>
                <a:cs typeface="Arial" panose="020B0604020202020204" pitchFamily="34" charset="0"/>
              </a:rPr>
              <a:t>	</a:t>
            </a:r>
          </a:p>
          <a:p>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Universities</a:t>
            </a:r>
            <a:endParaRPr lang="fi-FI" dirty="0">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34A1E092-89C3-7F4B-9DAA-76ED53623D7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6501" y="4307747"/>
            <a:ext cx="613996" cy="660786"/>
          </a:xfrm>
          <a:prstGeom prst="rect">
            <a:avLst/>
          </a:prstGeom>
        </p:spPr>
      </p:pic>
      <p:pic>
        <p:nvPicPr>
          <p:cNvPr id="17" name="Graphic 16">
            <a:extLst>
              <a:ext uri="{FF2B5EF4-FFF2-40B4-BE49-F238E27FC236}">
                <a16:creationId xmlns:a16="http://schemas.microsoft.com/office/drawing/2014/main" id="{2D1F4A79-4E19-3040-8CA3-9DF5D0AD561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8019" y="4203507"/>
            <a:ext cx="719295" cy="660786"/>
          </a:xfrm>
          <a:prstGeom prst="rect">
            <a:avLst/>
          </a:prstGeom>
        </p:spPr>
      </p:pic>
      <p:sp>
        <p:nvSpPr>
          <p:cNvPr id="18" name="Rectangle 17">
            <a:extLst>
              <a:ext uri="{FF2B5EF4-FFF2-40B4-BE49-F238E27FC236}">
                <a16:creationId xmlns:a16="http://schemas.microsoft.com/office/drawing/2014/main" id="{3E72195A-F972-0A49-8FFB-BF5035CE13EF}"/>
              </a:ext>
              <a:ext uri="{C183D7F6-B498-43B3-948B-1728B52AA6E4}">
                <adec:decorative xmlns:adec="http://schemas.microsoft.com/office/drawing/2017/decorative" val="1"/>
              </a:ext>
            </a:extLst>
          </p:cNvPr>
          <p:cNvSpPr/>
          <p:nvPr/>
        </p:nvSpPr>
        <p:spPr>
          <a:xfrm>
            <a:off x="797787" y="3033351"/>
            <a:ext cx="3673975" cy="69532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latin typeface="Arial" panose="020B0604020202020204" pitchFamily="34" charset="0"/>
                <a:cs typeface="Arial" panose="020B0604020202020204" pitchFamily="34" charset="0"/>
              </a:rPr>
              <a:t>	    Libraries</a:t>
            </a:r>
          </a:p>
        </p:txBody>
      </p:sp>
      <p:pic>
        <p:nvPicPr>
          <p:cNvPr id="19" name="Graphic 18">
            <a:extLst>
              <a:ext uri="{FF2B5EF4-FFF2-40B4-BE49-F238E27FC236}">
                <a16:creationId xmlns:a16="http://schemas.microsoft.com/office/drawing/2014/main" id="{778471E8-E386-E047-A091-793D3E20F68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3334" y="2302092"/>
            <a:ext cx="651498" cy="651498"/>
          </a:xfrm>
          <a:prstGeom prst="rect">
            <a:avLst/>
          </a:prstGeom>
        </p:spPr>
      </p:pic>
      <p:pic>
        <p:nvPicPr>
          <p:cNvPr id="20" name="Graphic 19">
            <a:extLst>
              <a:ext uri="{FF2B5EF4-FFF2-40B4-BE49-F238E27FC236}">
                <a16:creationId xmlns:a16="http://schemas.microsoft.com/office/drawing/2014/main" id="{2E133095-EC53-E246-B6BE-8A073AEF697D}"/>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7626" y="3097926"/>
            <a:ext cx="593164" cy="593164"/>
          </a:xfrm>
          <a:prstGeom prst="rect">
            <a:avLst/>
          </a:prstGeom>
        </p:spPr>
      </p:pic>
      <p:pic>
        <p:nvPicPr>
          <p:cNvPr id="21" name="Graphic 20">
            <a:extLst>
              <a:ext uri="{FF2B5EF4-FFF2-40B4-BE49-F238E27FC236}">
                <a16:creationId xmlns:a16="http://schemas.microsoft.com/office/drawing/2014/main" id="{61F3796F-512A-8349-B4DD-622DF8CC302A}"/>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7233" y="3805792"/>
            <a:ext cx="660786" cy="660786"/>
          </a:xfrm>
          <a:prstGeom prst="rect">
            <a:avLst/>
          </a:prstGeom>
        </p:spPr>
      </p:pic>
      <p:pic>
        <p:nvPicPr>
          <p:cNvPr id="22" name="Graphic 21">
            <a:extLst>
              <a:ext uri="{FF2B5EF4-FFF2-40B4-BE49-F238E27FC236}">
                <a16:creationId xmlns:a16="http://schemas.microsoft.com/office/drawing/2014/main" id="{737B60AC-F95C-1C46-830F-90D9FD1F6E66}"/>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464" y="4316459"/>
            <a:ext cx="660786" cy="660786"/>
          </a:xfrm>
          <a:prstGeom prst="rect">
            <a:avLst/>
          </a:prstGeom>
        </p:spPr>
      </p:pic>
      <p:pic>
        <p:nvPicPr>
          <p:cNvPr id="24" name="Graphic 23">
            <a:extLst>
              <a:ext uri="{FF2B5EF4-FFF2-40B4-BE49-F238E27FC236}">
                <a16:creationId xmlns:a16="http://schemas.microsoft.com/office/drawing/2014/main" id="{C69F8375-F3BA-204A-993B-69899C021349}"/>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03745" y="246480"/>
            <a:ext cx="714949" cy="607942"/>
          </a:xfrm>
          <a:prstGeom prst="rect">
            <a:avLst/>
          </a:prstGeom>
        </p:spPr>
      </p:pic>
      <p:pic>
        <p:nvPicPr>
          <p:cNvPr id="26" name="Graphic 25">
            <a:extLst>
              <a:ext uri="{FF2B5EF4-FFF2-40B4-BE49-F238E27FC236}">
                <a16:creationId xmlns:a16="http://schemas.microsoft.com/office/drawing/2014/main" id="{664030EB-6A1B-D84D-B17C-D53786256D7F}"/>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02557" y="1087390"/>
            <a:ext cx="775243" cy="659212"/>
          </a:xfrm>
          <a:prstGeom prst="rect">
            <a:avLst/>
          </a:prstGeom>
        </p:spPr>
      </p:pic>
      <p:sp>
        <p:nvSpPr>
          <p:cNvPr id="28" name="Rectangle 27">
            <a:extLst>
              <a:ext uri="{FF2B5EF4-FFF2-40B4-BE49-F238E27FC236}">
                <a16:creationId xmlns:a16="http://schemas.microsoft.com/office/drawing/2014/main" id="{8C295599-613F-1546-B9B8-F749D1169D4C}"/>
              </a:ext>
              <a:ext uri="{C183D7F6-B498-43B3-948B-1728B52AA6E4}">
                <adec:decorative xmlns:adec="http://schemas.microsoft.com/office/drawing/2017/decorative" val="1"/>
              </a:ext>
            </a:extLst>
          </p:cNvPr>
          <p:cNvSpPr/>
          <p:nvPr/>
        </p:nvSpPr>
        <p:spPr>
          <a:xfrm>
            <a:off x="5214502" y="206523"/>
            <a:ext cx="3754886" cy="7229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i-FI" dirty="0">
                <a:latin typeface="Arial" panose="020B0604020202020204" pitchFamily="34" charset="0"/>
                <a:cs typeface="Arial" panose="020B0604020202020204" pitchFamily="34" charset="0"/>
              </a:rPr>
              <a:t> 	Publishers</a:t>
            </a:r>
          </a:p>
          <a:p>
            <a:pPr>
              <a:lnSpc>
                <a:spcPct val="150000"/>
              </a:lnSpc>
            </a:pPr>
            <a:endParaRPr lang="fi-FI" dirty="0">
              <a:latin typeface="Arial" panose="020B0604020202020204" pitchFamily="34" charset="0"/>
              <a:cs typeface="Arial" panose="020B0604020202020204" pitchFamily="34" charset="0"/>
            </a:endParaRPr>
          </a:p>
          <a:p>
            <a:pPr>
              <a:lnSpc>
                <a:spcPct val="150000"/>
              </a:lnSpc>
            </a:pPr>
            <a:endParaRPr lang="fi-FI" dirty="0">
              <a:latin typeface="Arial" panose="020B0604020202020204" pitchFamily="34" charset="0"/>
              <a:cs typeface="Arial" panose="020B0604020202020204" pitchFamily="34" charset="0"/>
            </a:endParaRPr>
          </a:p>
          <a:p>
            <a:pPr>
              <a:lnSpc>
                <a:spcPct val="150000"/>
              </a:lnSpc>
            </a:pPr>
            <a:r>
              <a:rPr lang="fi-FI" dirty="0">
                <a:latin typeface="Arial" panose="020B0604020202020204" pitchFamily="34" charset="0"/>
                <a:cs typeface="Arial" panose="020B0604020202020204" pitchFamily="34" charset="0"/>
              </a:rPr>
              <a:t>	</a:t>
            </a:r>
          </a:p>
        </p:txBody>
      </p:sp>
      <p:sp>
        <p:nvSpPr>
          <p:cNvPr id="29" name="Rectangle 28">
            <a:extLst>
              <a:ext uri="{FF2B5EF4-FFF2-40B4-BE49-F238E27FC236}">
                <a16:creationId xmlns:a16="http://schemas.microsoft.com/office/drawing/2014/main" id="{2B48D7F4-6FA0-3E4E-9D6D-3EE25BD9BDD7}"/>
              </a:ext>
              <a:ext uri="{C183D7F6-B498-43B3-948B-1728B52AA6E4}">
                <adec:decorative xmlns:adec="http://schemas.microsoft.com/office/drawing/2017/decorative" val="1"/>
              </a:ext>
            </a:extLst>
          </p:cNvPr>
          <p:cNvSpPr/>
          <p:nvPr/>
        </p:nvSpPr>
        <p:spPr>
          <a:xfrm>
            <a:off x="5193102" y="1023653"/>
            <a:ext cx="3754886" cy="7613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Research</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Funders</a:t>
            </a:r>
            <a:endParaRPr lang="fi-FI" dirty="0">
              <a:latin typeface="Arial" panose="020B0604020202020204" pitchFamily="34" charset="0"/>
              <a:cs typeface="Arial" panose="020B0604020202020204" pitchFamily="34" charset="0"/>
            </a:endParaRPr>
          </a:p>
        </p:txBody>
      </p:sp>
      <p:pic>
        <p:nvPicPr>
          <p:cNvPr id="30" name="Graphic 29">
            <a:extLst>
              <a:ext uri="{FF2B5EF4-FFF2-40B4-BE49-F238E27FC236}">
                <a16:creationId xmlns:a16="http://schemas.microsoft.com/office/drawing/2014/main" id="{D3A80BCE-80BA-A04F-90AB-6EB369B775A0}"/>
              </a:ext>
              <a:ext uri="{C183D7F6-B498-43B3-948B-1728B52AA6E4}">
                <adec:decorative xmlns:adec="http://schemas.microsoft.com/office/drawing/2017/decorative" val="1"/>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386524" y="1161726"/>
            <a:ext cx="602761" cy="602761"/>
          </a:xfrm>
          <a:prstGeom prst="rect">
            <a:avLst/>
          </a:prstGeom>
        </p:spPr>
      </p:pic>
      <p:pic>
        <p:nvPicPr>
          <p:cNvPr id="31" name="Graphic 30">
            <a:extLst>
              <a:ext uri="{FF2B5EF4-FFF2-40B4-BE49-F238E27FC236}">
                <a16:creationId xmlns:a16="http://schemas.microsoft.com/office/drawing/2014/main" id="{6FC72B16-6968-2146-A964-0629CFE6C836}"/>
              </a:ext>
              <a:ext uri="{C183D7F6-B498-43B3-948B-1728B52AA6E4}">
                <adec:decorative xmlns:adec="http://schemas.microsoft.com/office/drawing/2017/decorative" val="1"/>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386524" y="328674"/>
            <a:ext cx="508234" cy="508234"/>
          </a:xfrm>
          <a:prstGeom prst="rect">
            <a:avLst/>
          </a:prstGeom>
        </p:spPr>
      </p:pic>
      <p:sp>
        <p:nvSpPr>
          <p:cNvPr id="32" name="Down Arrow 31">
            <a:extLst>
              <a:ext uri="{FF2B5EF4-FFF2-40B4-BE49-F238E27FC236}">
                <a16:creationId xmlns:a16="http://schemas.microsoft.com/office/drawing/2014/main" id="{E209DC7B-3CE9-0A4C-BE7B-7B7724B5E8C3}"/>
              </a:ext>
              <a:ext uri="{C183D7F6-B498-43B3-948B-1728B52AA6E4}">
                <adec:decorative xmlns:adec="http://schemas.microsoft.com/office/drawing/2017/decorative" val="1"/>
              </a:ext>
            </a:extLst>
          </p:cNvPr>
          <p:cNvSpPr/>
          <p:nvPr/>
        </p:nvSpPr>
        <p:spPr>
          <a:xfrm>
            <a:off x="4537078" y="233479"/>
            <a:ext cx="479676" cy="247569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 name="Down Arrow 32">
            <a:extLst>
              <a:ext uri="{FF2B5EF4-FFF2-40B4-BE49-F238E27FC236}">
                <a16:creationId xmlns:a16="http://schemas.microsoft.com/office/drawing/2014/main" id="{6D8CBB57-0383-9743-B094-F335A9CBAF4B}"/>
              </a:ext>
              <a:ext uri="{C183D7F6-B498-43B3-948B-1728B52AA6E4}">
                <adec:decorative xmlns:adec="http://schemas.microsoft.com/office/drawing/2017/decorative" val="1"/>
              </a:ext>
            </a:extLst>
          </p:cNvPr>
          <p:cNvSpPr/>
          <p:nvPr/>
        </p:nvSpPr>
        <p:spPr>
          <a:xfrm rot="10800000">
            <a:off x="4806789" y="2581644"/>
            <a:ext cx="451629" cy="2475699"/>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8" name="Picture 37">
            <a:extLst>
              <a:ext uri="{FF2B5EF4-FFF2-40B4-BE49-F238E27FC236}">
                <a16:creationId xmlns:a16="http://schemas.microsoft.com/office/drawing/2014/main" id="{445D31E4-8943-7742-B806-0F2DABBC9581}"/>
              </a:ext>
              <a:ext uri="{C183D7F6-B498-43B3-948B-1728B52AA6E4}">
                <adec:decorative xmlns:adec="http://schemas.microsoft.com/office/drawing/2017/decorative" val="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4697" y="2417619"/>
            <a:ext cx="787885" cy="1231464"/>
          </a:xfrm>
          <a:prstGeom prst="rect">
            <a:avLst/>
          </a:prstGeom>
        </p:spPr>
      </p:pic>
    </p:spTree>
    <p:extLst>
      <p:ext uri="{BB962C8B-B14F-4D97-AF65-F5344CB8AC3E}">
        <p14:creationId xmlns:p14="http://schemas.microsoft.com/office/powerpoint/2010/main" val="423012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er page of National policy for open access in Finland.">
            <a:extLst>
              <a:ext uri="{FF2B5EF4-FFF2-40B4-BE49-F238E27FC236}">
                <a16:creationId xmlns:a16="http://schemas.microsoft.com/office/drawing/2014/main" id="{26A6A3B3-5A23-5849-93A0-12506DAFDD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429" y="1158081"/>
            <a:ext cx="2468986" cy="3519427"/>
          </a:xfrm>
          <a:prstGeom prst="rect">
            <a:avLst/>
          </a:prstGeom>
          <a:ln>
            <a:solidFill>
              <a:schemeClr val="bg1"/>
            </a:solidFill>
          </a:ln>
        </p:spPr>
      </p:pic>
      <p:sp>
        <p:nvSpPr>
          <p:cNvPr id="9" name="TextBox 8">
            <a:extLst>
              <a:ext uri="{FF2B5EF4-FFF2-40B4-BE49-F238E27FC236}">
                <a16:creationId xmlns:a16="http://schemas.microsoft.com/office/drawing/2014/main" id="{5BD3BD15-A63A-47D4-BB2F-8A9CE341AB8B}"/>
              </a:ext>
            </a:extLst>
          </p:cNvPr>
          <p:cNvSpPr txBox="1"/>
          <p:nvPr/>
        </p:nvSpPr>
        <p:spPr>
          <a:xfrm>
            <a:off x="3938718" y="4895520"/>
            <a:ext cx="5205282" cy="276999"/>
          </a:xfrm>
          <a:prstGeom prst="rect">
            <a:avLst/>
          </a:prstGeom>
          <a:noFill/>
        </p:spPr>
        <p:txBody>
          <a:bodyPr wrap="square">
            <a:spAutoFit/>
          </a:bodyPr>
          <a:lstStyle/>
          <a:p>
            <a:pPr algn="r"/>
            <a:r>
              <a:rPr lang="en-FI" sz="1200" dirty="0"/>
              <a:t>https://doi.org/10.1093/scipol/scaa044</a:t>
            </a:r>
          </a:p>
        </p:txBody>
      </p:sp>
      <p:sp>
        <p:nvSpPr>
          <p:cNvPr id="8" name="Rectangle 7">
            <a:extLst>
              <a:ext uri="{FF2B5EF4-FFF2-40B4-BE49-F238E27FC236}">
                <a16:creationId xmlns:a16="http://schemas.microsoft.com/office/drawing/2014/main" id="{D5C1AF2E-3704-6F47-80CE-EBE0EB5BCC9D}"/>
              </a:ext>
            </a:extLst>
          </p:cNvPr>
          <p:cNvSpPr/>
          <p:nvPr/>
        </p:nvSpPr>
        <p:spPr>
          <a:xfrm>
            <a:off x="2234737" y="4677984"/>
            <a:ext cx="6978650" cy="276999"/>
          </a:xfrm>
          <a:prstGeom prst="rect">
            <a:avLst/>
          </a:prstGeom>
        </p:spPr>
        <p:txBody>
          <a:bodyPr wrap="square">
            <a:spAutoFit/>
          </a:bodyPr>
          <a:lstStyle/>
          <a:p>
            <a:pPr algn="r"/>
            <a:r>
              <a:rPr lang="en-GB" sz="1200" dirty="0"/>
              <a:t>https://avointiede.fi/sites/default/files/2020-03/openaccess2019.pdf</a:t>
            </a:r>
            <a:endParaRPr lang="en-FI" sz="1200" dirty="0"/>
          </a:p>
        </p:txBody>
      </p:sp>
      <p:sp>
        <p:nvSpPr>
          <p:cNvPr id="3" name="Content Placeholder 2">
            <a:extLst>
              <a:ext uri="{FF2B5EF4-FFF2-40B4-BE49-F238E27FC236}">
                <a16:creationId xmlns:a16="http://schemas.microsoft.com/office/drawing/2014/main" id="{3A02F6F8-4E41-6E41-88A3-5F05E056FAAC}"/>
              </a:ext>
            </a:extLst>
          </p:cNvPr>
          <p:cNvSpPr>
            <a:spLocks noGrp="1"/>
          </p:cNvSpPr>
          <p:nvPr>
            <p:ph idx="1"/>
          </p:nvPr>
        </p:nvSpPr>
        <p:spPr>
          <a:xfrm>
            <a:off x="3209192" y="1396314"/>
            <a:ext cx="5609493" cy="3281194"/>
          </a:xfrm>
        </p:spPr>
        <p:txBody>
          <a:bodyPr/>
          <a:lstStyle/>
          <a:p>
            <a:r>
              <a:rPr lang="en-FI" dirty="0"/>
              <a:t>National policy for open access drafted with consideration for research funder requirements, negotiations with international publishers, and goals for the development of national journal publishing. </a:t>
            </a:r>
          </a:p>
          <a:p>
            <a:r>
              <a:rPr lang="en-US" dirty="0"/>
              <a:t>T</a:t>
            </a:r>
            <a:r>
              <a:rPr lang="en-FI" dirty="0"/>
              <a:t>here should be compatibility </a:t>
            </a:r>
            <a:r>
              <a:rPr lang="en-US" dirty="0"/>
              <a:t>with today's practices and realities </a:t>
            </a:r>
            <a:r>
              <a:rPr lang="en-FI" dirty="0"/>
              <a:t>to reduce dissonance and confusion among the national research community</a:t>
            </a:r>
            <a:r>
              <a:rPr lang="en-US" dirty="0"/>
              <a:t> (</a:t>
            </a:r>
            <a:r>
              <a:rPr lang="en-US" dirty="0" err="1"/>
              <a:t>Lilja</a:t>
            </a:r>
            <a:r>
              <a:rPr lang="en-US" dirty="0"/>
              <a:t> 2021)</a:t>
            </a:r>
            <a:r>
              <a:rPr lang="en-FI" dirty="0"/>
              <a:t>.</a:t>
            </a:r>
          </a:p>
        </p:txBody>
      </p:sp>
      <p:sp>
        <p:nvSpPr>
          <p:cNvPr id="2" name="Title 1">
            <a:extLst>
              <a:ext uri="{FF2B5EF4-FFF2-40B4-BE49-F238E27FC236}">
                <a16:creationId xmlns:a16="http://schemas.microsoft.com/office/drawing/2014/main" id="{0E36DBE6-9187-B444-8AC0-6A91F35F524D}"/>
              </a:ext>
            </a:extLst>
          </p:cNvPr>
          <p:cNvSpPr>
            <a:spLocks noGrp="1"/>
          </p:cNvSpPr>
          <p:nvPr>
            <p:ph type="title"/>
          </p:nvPr>
        </p:nvSpPr>
        <p:spPr>
          <a:xfrm>
            <a:off x="1143000" y="44053"/>
            <a:ext cx="6811961" cy="857250"/>
          </a:xfrm>
        </p:spPr>
        <p:txBody>
          <a:bodyPr/>
          <a:lstStyle/>
          <a:p>
            <a:r>
              <a:rPr lang="en-US" sz="2400" dirty="0"/>
              <a:t>Finland is ahead of the curve in many ways</a:t>
            </a:r>
            <a:endParaRPr lang="en-FI" sz="2400" dirty="0"/>
          </a:p>
        </p:txBody>
      </p:sp>
    </p:spTree>
    <p:extLst>
      <p:ext uri="{BB962C8B-B14F-4D97-AF65-F5344CB8AC3E}">
        <p14:creationId xmlns:p14="http://schemas.microsoft.com/office/powerpoint/2010/main" val="360893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61-6C50-C84B-9E82-C8BCE9070650}"/>
              </a:ext>
            </a:extLst>
          </p:cNvPr>
          <p:cNvSpPr>
            <a:spLocks noGrp="1"/>
          </p:cNvSpPr>
          <p:nvPr>
            <p:ph type="title"/>
          </p:nvPr>
        </p:nvSpPr>
        <p:spPr>
          <a:xfrm>
            <a:off x="1121273" y="95233"/>
            <a:ext cx="6861192" cy="857250"/>
          </a:xfrm>
        </p:spPr>
        <p:txBody>
          <a:bodyPr/>
          <a:lstStyle/>
          <a:p>
            <a:r>
              <a:rPr lang="fi-FI" sz="2400" dirty="0"/>
              <a:t>Ways of funding open access publishing</a:t>
            </a:r>
          </a:p>
        </p:txBody>
      </p:sp>
      <p:sp>
        <p:nvSpPr>
          <p:cNvPr id="16" name="Rectangle 15">
            <a:extLst>
              <a:ext uri="{FF2B5EF4-FFF2-40B4-BE49-F238E27FC236}">
                <a16:creationId xmlns:a16="http://schemas.microsoft.com/office/drawing/2014/main" id="{DCF66563-8545-3640-9D93-F298AB310644}"/>
              </a:ext>
            </a:extLst>
          </p:cNvPr>
          <p:cNvSpPr/>
          <p:nvPr/>
        </p:nvSpPr>
        <p:spPr>
          <a:xfrm>
            <a:off x="622570" y="1237775"/>
            <a:ext cx="4165948" cy="461665"/>
          </a:xfrm>
          <a:prstGeom prst="rect">
            <a:avLst/>
          </a:prstGeom>
        </p:spPr>
        <p:txBody>
          <a:bodyPr wrap="square">
            <a:spAutoFit/>
          </a:bodyPr>
          <a:lstStyle/>
          <a:p>
            <a:r>
              <a:rPr lang="fi-FI" sz="2400" b="1" dirty="0">
                <a:latin typeface="+mj-lt"/>
              </a:rPr>
              <a:t>A </a:t>
            </a:r>
            <a:r>
              <a:rPr lang="fi-FI" sz="2400" b="1" dirty="0" err="1">
                <a:latin typeface="+mj-lt"/>
              </a:rPr>
              <a:t>useful</a:t>
            </a:r>
            <a:r>
              <a:rPr lang="fi-FI" sz="2400" b="1" dirty="0">
                <a:latin typeface="+mj-lt"/>
              </a:rPr>
              <a:t> </a:t>
            </a:r>
            <a:r>
              <a:rPr lang="fi-FI" sz="2400" b="1" dirty="0" err="1">
                <a:latin typeface="+mj-lt"/>
              </a:rPr>
              <a:t>differentiation</a:t>
            </a:r>
            <a:r>
              <a:rPr lang="fi-FI" sz="2400" b="1" dirty="0">
                <a:latin typeface="+mj-lt"/>
              </a:rPr>
              <a:t>:</a:t>
            </a:r>
          </a:p>
        </p:txBody>
      </p:sp>
      <p:sp>
        <p:nvSpPr>
          <p:cNvPr id="3" name="Content Placeholder 2">
            <a:extLst>
              <a:ext uri="{FF2B5EF4-FFF2-40B4-BE49-F238E27FC236}">
                <a16:creationId xmlns:a16="http://schemas.microsoft.com/office/drawing/2014/main" id="{63B4596D-6B69-144D-BCE4-6267CC6298F3}"/>
              </a:ext>
            </a:extLst>
          </p:cNvPr>
          <p:cNvSpPr>
            <a:spLocks noGrp="1"/>
          </p:cNvSpPr>
          <p:nvPr>
            <p:ph idx="1"/>
          </p:nvPr>
        </p:nvSpPr>
        <p:spPr>
          <a:xfrm>
            <a:off x="1121273" y="1699440"/>
            <a:ext cx="5912604" cy="2357724"/>
          </a:xfrm>
        </p:spPr>
        <p:txBody>
          <a:bodyPr/>
          <a:lstStyle/>
          <a:p>
            <a:endParaRPr lang="fi-FI" sz="2400" b="1" dirty="0"/>
          </a:p>
          <a:p>
            <a:r>
              <a:rPr lang="fi-FI" sz="2400" b="1" dirty="0"/>
              <a:t>Front-end funding 	                  </a:t>
            </a:r>
            <a:r>
              <a:rPr lang="fi-FI" sz="2400" dirty="0"/>
              <a:t>(Supporting the system from the front)</a:t>
            </a:r>
          </a:p>
          <a:p>
            <a:endParaRPr lang="fi-FI" sz="2400" b="1" dirty="0"/>
          </a:p>
          <a:p>
            <a:endParaRPr lang="fi-FI" sz="2400" b="1" dirty="0"/>
          </a:p>
          <a:p>
            <a:r>
              <a:rPr lang="fi-FI" sz="2400" b="1" dirty="0"/>
              <a:t>Back-end funding                                  </a:t>
            </a:r>
            <a:r>
              <a:rPr lang="fi-FI" sz="2400" dirty="0"/>
              <a:t>(Supporting the system from the back)</a:t>
            </a:r>
          </a:p>
        </p:txBody>
      </p:sp>
      <p:pic>
        <p:nvPicPr>
          <p:cNvPr id="9" name="Graphic 8">
            <a:extLst>
              <a:ext uri="{FF2B5EF4-FFF2-40B4-BE49-F238E27FC236}">
                <a16:creationId xmlns:a16="http://schemas.microsoft.com/office/drawing/2014/main" id="{4B70B823-F623-EB44-A7C5-85F565975C8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72913" y="2107031"/>
            <a:ext cx="816075" cy="816075"/>
          </a:xfrm>
          <a:prstGeom prst="rect">
            <a:avLst/>
          </a:prstGeom>
        </p:spPr>
      </p:pic>
      <p:pic>
        <p:nvPicPr>
          <p:cNvPr id="11" name="Graphic 10">
            <a:extLst>
              <a:ext uri="{FF2B5EF4-FFF2-40B4-BE49-F238E27FC236}">
                <a16:creationId xmlns:a16="http://schemas.microsoft.com/office/drawing/2014/main" id="{A2213482-2C45-4846-8034-D121FCBBAE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47776" y="3523990"/>
            <a:ext cx="1066348" cy="1066348"/>
          </a:xfrm>
          <a:prstGeom prst="rect">
            <a:avLst/>
          </a:prstGeom>
        </p:spPr>
      </p:pic>
    </p:spTree>
    <p:extLst>
      <p:ext uri="{BB962C8B-B14F-4D97-AF65-F5344CB8AC3E}">
        <p14:creationId xmlns:p14="http://schemas.microsoft.com/office/powerpoint/2010/main" val="204100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7AD6-9BBA-4F3A-BDB7-F94A758D5AEC}"/>
              </a:ext>
            </a:extLst>
          </p:cNvPr>
          <p:cNvSpPr>
            <a:spLocks noGrp="1"/>
          </p:cNvSpPr>
          <p:nvPr>
            <p:ph type="title"/>
          </p:nvPr>
        </p:nvSpPr>
        <p:spPr>
          <a:xfrm>
            <a:off x="955041" y="44053"/>
            <a:ext cx="6487160" cy="857250"/>
          </a:xfrm>
        </p:spPr>
        <p:txBody>
          <a:bodyPr/>
          <a:lstStyle/>
          <a:p>
            <a:r>
              <a:rPr lang="en-US" sz="2800" dirty="0"/>
              <a:t>The frenzy to support OA through front-end funding has been strong</a:t>
            </a:r>
            <a:endParaRPr lang="en-FI" sz="2800" dirty="0"/>
          </a:p>
        </p:txBody>
      </p:sp>
      <p:sp>
        <p:nvSpPr>
          <p:cNvPr id="11" name="Content Placeholder 2">
            <a:extLst>
              <a:ext uri="{FF2B5EF4-FFF2-40B4-BE49-F238E27FC236}">
                <a16:creationId xmlns:a16="http://schemas.microsoft.com/office/drawing/2014/main" id="{1C052434-F98A-483C-809F-58BD6510AD0F}"/>
              </a:ext>
            </a:extLst>
          </p:cNvPr>
          <p:cNvSpPr>
            <a:spLocks noGrp="1"/>
          </p:cNvSpPr>
          <p:nvPr>
            <p:ph idx="1"/>
          </p:nvPr>
        </p:nvSpPr>
        <p:spPr>
          <a:xfrm>
            <a:off x="4572000" y="1130643"/>
            <a:ext cx="4301067" cy="3700032"/>
          </a:xfrm>
        </p:spPr>
        <p:txBody>
          <a:bodyPr/>
          <a:lstStyle/>
          <a:p>
            <a:r>
              <a:rPr lang="fi-FI" dirty="0"/>
              <a:t>Paying to commercial publishers for hybrid OA (incl. transformative agreements) and APCs.</a:t>
            </a:r>
          </a:p>
          <a:p>
            <a:r>
              <a:rPr lang="fi-FI" dirty="0"/>
              <a:t>Solves/delays immediate problems, for some actors. </a:t>
            </a:r>
          </a:p>
          <a:p>
            <a:endParaRPr lang="fi-FI" dirty="0"/>
          </a:p>
          <a:p>
            <a:r>
              <a:rPr lang="fi-FI" dirty="0"/>
              <a:t>Fast? </a:t>
            </a:r>
            <a:r>
              <a:rPr lang="fi-FI" b="1" dirty="0"/>
              <a:t>Yes.</a:t>
            </a:r>
            <a:r>
              <a:rPr lang="fi-FI" dirty="0"/>
              <a:t> </a:t>
            </a:r>
          </a:p>
          <a:p>
            <a:r>
              <a:rPr lang="fi-FI" dirty="0"/>
              <a:t>Cheap? </a:t>
            </a:r>
            <a:r>
              <a:rPr lang="fi-FI" b="1" dirty="0"/>
              <a:t>No.</a:t>
            </a:r>
          </a:p>
          <a:p>
            <a:r>
              <a:rPr lang="fi-FI" dirty="0"/>
              <a:t>Any steering wheel? </a:t>
            </a:r>
            <a:r>
              <a:rPr lang="fi-FI" b="1" dirty="0"/>
              <a:t>No.</a:t>
            </a:r>
          </a:p>
          <a:p>
            <a:endParaRPr lang="fi-FI" dirty="0"/>
          </a:p>
        </p:txBody>
      </p:sp>
      <p:pic>
        <p:nvPicPr>
          <p:cNvPr id="10" name="Picture 9" descr="A shot from move Jackass with people in shopping cart and an explotion behind.">
            <a:extLst>
              <a:ext uri="{FF2B5EF4-FFF2-40B4-BE49-F238E27FC236}">
                <a16:creationId xmlns:a16="http://schemas.microsoft.com/office/drawing/2014/main" id="{14A77BF2-4CA3-4146-B4B1-3D90292E9505}"/>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904279"/>
            <a:ext cx="4301067" cy="4239221"/>
          </a:xfrm>
          <a:prstGeom prst="rect">
            <a:avLst/>
          </a:prstGeom>
        </p:spPr>
      </p:pic>
      <p:sp>
        <p:nvSpPr>
          <p:cNvPr id="8" name="TextBox 7" descr="A picture from a movie Jackass, people on a shopping cart with an explotion behind.">
            <a:extLst>
              <a:ext uri="{FF2B5EF4-FFF2-40B4-BE49-F238E27FC236}">
                <a16:creationId xmlns:a16="http://schemas.microsoft.com/office/drawing/2014/main" id="{CAD94C46-32C9-40BC-B1BF-B074F8BB4C28}"/>
              </a:ext>
            </a:extLst>
          </p:cNvPr>
          <p:cNvSpPr txBox="1"/>
          <p:nvPr/>
        </p:nvSpPr>
        <p:spPr>
          <a:xfrm>
            <a:off x="4470400" y="4941550"/>
            <a:ext cx="5190809" cy="253916"/>
          </a:xfrm>
          <a:prstGeom prst="rect">
            <a:avLst/>
          </a:prstGeom>
          <a:noFill/>
        </p:spPr>
        <p:txBody>
          <a:bodyPr wrap="square">
            <a:spAutoFit/>
          </a:bodyPr>
          <a:lstStyle/>
          <a:p>
            <a:r>
              <a:rPr lang="en-US" sz="1050" dirty="0"/>
              <a:t>Image: </a:t>
            </a:r>
            <a:r>
              <a:rPr lang="en-FI" sz="1050" dirty="0"/>
              <a:t>https://www.imdb.com/title/tt0322802/mediaviewer/rm2164529152/</a:t>
            </a:r>
          </a:p>
        </p:txBody>
      </p:sp>
    </p:spTree>
    <p:extLst>
      <p:ext uri="{BB962C8B-B14F-4D97-AF65-F5344CB8AC3E}">
        <p14:creationId xmlns:p14="http://schemas.microsoft.com/office/powerpoint/2010/main" val="21943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CDDF-7D9A-8A48-98C8-0CED13C1E273}"/>
              </a:ext>
            </a:extLst>
          </p:cNvPr>
          <p:cNvSpPr>
            <a:spLocks noGrp="1"/>
          </p:cNvSpPr>
          <p:nvPr>
            <p:ph type="title"/>
          </p:nvPr>
        </p:nvSpPr>
        <p:spPr>
          <a:xfrm>
            <a:off x="1138989" y="44053"/>
            <a:ext cx="6625390" cy="857250"/>
          </a:xfrm>
        </p:spPr>
        <p:txBody>
          <a:bodyPr/>
          <a:lstStyle/>
          <a:p>
            <a:r>
              <a:rPr lang="fi-FI" sz="2800" dirty="0"/>
              <a:t>Market </a:t>
            </a:r>
            <a:r>
              <a:rPr lang="fi-FI" sz="2800" dirty="0" err="1"/>
              <a:t>control</a:t>
            </a:r>
            <a:r>
              <a:rPr lang="fi-FI" sz="2800" dirty="0"/>
              <a:t> is </a:t>
            </a:r>
            <a:r>
              <a:rPr lang="fi-FI" sz="2800" dirty="0" err="1"/>
              <a:t>not</a:t>
            </a:r>
            <a:r>
              <a:rPr lang="fi-FI" sz="2800" dirty="0"/>
              <a:t> on </a:t>
            </a:r>
            <a:r>
              <a:rPr lang="fi-FI" sz="2800" dirty="0" err="1"/>
              <a:t>the</a:t>
            </a:r>
            <a:r>
              <a:rPr lang="fi-FI" sz="2800" dirty="0"/>
              <a:t> </a:t>
            </a:r>
            <a:r>
              <a:rPr lang="fi-FI" sz="2800" dirty="0" err="1"/>
              <a:t>buyers</a:t>
            </a:r>
            <a:r>
              <a:rPr lang="fi-FI" sz="2800" dirty="0"/>
              <a:t>’ side</a:t>
            </a:r>
          </a:p>
        </p:txBody>
      </p:sp>
      <p:sp>
        <p:nvSpPr>
          <p:cNvPr id="3" name="Content Placeholder 2">
            <a:extLst>
              <a:ext uri="{FF2B5EF4-FFF2-40B4-BE49-F238E27FC236}">
                <a16:creationId xmlns:a16="http://schemas.microsoft.com/office/drawing/2014/main" id="{359AE460-D15E-5840-99D4-2A8021E40D7C}"/>
              </a:ext>
            </a:extLst>
          </p:cNvPr>
          <p:cNvSpPr>
            <a:spLocks noGrp="1"/>
          </p:cNvSpPr>
          <p:nvPr>
            <p:ph idx="1"/>
          </p:nvPr>
        </p:nvSpPr>
        <p:spPr>
          <a:xfrm>
            <a:off x="397675" y="1246771"/>
            <a:ext cx="6812493" cy="3454158"/>
          </a:xfrm>
        </p:spPr>
        <p:txBody>
          <a:bodyPr/>
          <a:lstStyle/>
          <a:p>
            <a:r>
              <a:rPr lang="fi-FI" dirty="0"/>
              <a:t>Still </a:t>
            </a:r>
            <a:r>
              <a:rPr lang="fi-FI" dirty="0" err="1"/>
              <a:t>mostly</a:t>
            </a:r>
            <a:r>
              <a:rPr lang="fi-FI" dirty="0"/>
              <a:t> </a:t>
            </a:r>
            <a:r>
              <a:rPr lang="fi-FI" dirty="0" err="1"/>
              <a:t>non-transparent</a:t>
            </a:r>
            <a:r>
              <a:rPr lang="fi-FI" dirty="0"/>
              <a:t> </a:t>
            </a:r>
            <a:r>
              <a:rPr lang="fi-FI" dirty="0" err="1"/>
              <a:t>pricing</a:t>
            </a:r>
            <a:r>
              <a:rPr lang="fi-FI" dirty="0"/>
              <a:t> and </a:t>
            </a:r>
            <a:r>
              <a:rPr lang="fi-FI" dirty="0" err="1"/>
              <a:t>contract</a:t>
            </a:r>
            <a:r>
              <a:rPr lang="fi-FI" dirty="0"/>
              <a:t> </a:t>
            </a:r>
            <a:r>
              <a:rPr lang="fi-FI" dirty="0" err="1"/>
              <a:t>terms</a:t>
            </a:r>
            <a:r>
              <a:rPr lang="fi-FI" dirty="0"/>
              <a:t>.</a:t>
            </a:r>
          </a:p>
          <a:p>
            <a:r>
              <a:rPr lang="fi-FI" dirty="0" err="1"/>
              <a:t>Each</a:t>
            </a:r>
            <a:r>
              <a:rPr lang="fi-FI" dirty="0"/>
              <a:t> </a:t>
            </a:r>
            <a:r>
              <a:rPr lang="fi-FI" dirty="0" err="1"/>
              <a:t>journal</a:t>
            </a:r>
            <a:r>
              <a:rPr lang="fi-FI" dirty="0"/>
              <a:t> (and </a:t>
            </a:r>
            <a:r>
              <a:rPr lang="fi-FI" dirty="0" err="1"/>
              <a:t>thus</a:t>
            </a:r>
            <a:r>
              <a:rPr lang="fi-FI" dirty="0"/>
              <a:t> </a:t>
            </a:r>
            <a:r>
              <a:rPr lang="fi-FI" dirty="0" err="1"/>
              <a:t>publisher</a:t>
            </a:r>
            <a:r>
              <a:rPr lang="fi-FI" dirty="0"/>
              <a:t>) </a:t>
            </a:r>
            <a:r>
              <a:rPr lang="fi-FI" dirty="0" err="1"/>
              <a:t>essentially</a:t>
            </a:r>
            <a:r>
              <a:rPr lang="fi-FI" dirty="0"/>
              <a:t> a </a:t>
            </a:r>
            <a:r>
              <a:rPr lang="fi-FI" dirty="0" err="1"/>
              <a:t>monopoly</a:t>
            </a:r>
            <a:r>
              <a:rPr lang="fi-FI" dirty="0"/>
              <a:t>. </a:t>
            </a:r>
            <a:r>
              <a:rPr lang="fi-FI" dirty="0" err="1"/>
              <a:t>Both</a:t>
            </a:r>
            <a:r>
              <a:rPr lang="fi-FI" dirty="0"/>
              <a:t> for </a:t>
            </a:r>
            <a:r>
              <a:rPr lang="fi-FI" dirty="0" err="1"/>
              <a:t>reading</a:t>
            </a:r>
            <a:r>
              <a:rPr lang="fi-FI" dirty="0"/>
              <a:t> and for publishing in.</a:t>
            </a:r>
          </a:p>
          <a:p>
            <a:r>
              <a:rPr lang="fi-FI" dirty="0" err="1"/>
              <a:t>Pricing</a:t>
            </a:r>
            <a:r>
              <a:rPr lang="fi-FI" dirty="0"/>
              <a:t> </a:t>
            </a:r>
            <a:r>
              <a:rPr lang="fi-FI" dirty="0" err="1"/>
              <a:t>extrapolated</a:t>
            </a:r>
            <a:r>
              <a:rPr lang="fi-FI" dirty="0"/>
              <a:t> </a:t>
            </a:r>
            <a:r>
              <a:rPr lang="fi-FI" dirty="0" err="1"/>
              <a:t>from</a:t>
            </a:r>
            <a:r>
              <a:rPr lang="fi-FI" dirty="0"/>
              <a:t> </a:t>
            </a:r>
            <a:r>
              <a:rPr lang="fi-FI" dirty="0" err="1"/>
              <a:t>historical</a:t>
            </a:r>
            <a:r>
              <a:rPr lang="fi-FI" dirty="0"/>
              <a:t> </a:t>
            </a:r>
            <a:r>
              <a:rPr lang="fi-FI" dirty="0" err="1"/>
              <a:t>spending</a:t>
            </a:r>
            <a:r>
              <a:rPr lang="fi-FI" dirty="0"/>
              <a:t>.</a:t>
            </a:r>
          </a:p>
          <a:p>
            <a:r>
              <a:rPr lang="fi-FI" dirty="0"/>
              <a:t>De-</a:t>
            </a:r>
            <a:r>
              <a:rPr lang="fi-FI" dirty="0" err="1"/>
              <a:t>synced</a:t>
            </a:r>
            <a:r>
              <a:rPr lang="fi-FI" dirty="0"/>
              <a:t> </a:t>
            </a:r>
            <a:r>
              <a:rPr lang="fi-FI" dirty="0" err="1"/>
              <a:t>international</a:t>
            </a:r>
            <a:r>
              <a:rPr lang="fi-FI" dirty="0"/>
              <a:t> </a:t>
            </a:r>
            <a:r>
              <a:rPr lang="fi-FI" dirty="0" err="1"/>
              <a:t>negotiation</a:t>
            </a:r>
            <a:r>
              <a:rPr lang="fi-FI" dirty="0"/>
              <a:t> </a:t>
            </a:r>
            <a:r>
              <a:rPr lang="fi-FI" dirty="0" err="1"/>
              <a:t>schedules</a:t>
            </a:r>
            <a:r>
              <a:rPr lang="fi-FI" dirty="0"/>
              <a:t>.</a:t>
            </a:r>
          </a:p>
          <a:p>
            <a:r>
              <a:rPr lang="fi-FI" dirty="0"/>
              <a:t>Content </a:t>
            </a:r>
            <a:r>
              <a:rPr lang="fi-FI" dirty="0" err="1"/>
              <a:t>supply</a:t>
            </a:r>
            <a:r>
              <a:rPr lang="fi-FI" dirty="0"/>
              <a:t> </a:t>
            </a:r>
            <a:r>
              <a:rPr lang="fi-FI" dirty="0" err="1"/>
              <a:t>disconnected</a:t>
            </a:r>
            <a:r>
              <a:rPr lang="fi-FI" dirty="0"/>
              <a:t> </a:t>
            </a:r>
            <a:r>
              <a:rPr lang="fi-FI" dirty="0" err="1"/>
              <a:t>from</a:t>
            </a:r>
            <a:r>
              <a:rPr lang="fi-FI" dirty="0"/>
              <a:t> </a:t>
            </a:r>
            <a:r>
              <a:rPr lang="fi-FI" dirty="0" err="1"/>
              <a:t>purchasing</a:t>
            </a:r>
            <a:r>
              <a:rPr lang="fi-FI" dirty="0"/>
              <a:t> </a:t>
            </a:r>
            <a:r>
              <a:rPr lang="fi-FI" dirty="0" err="1"/>
              <a:t>decisions</a:t>
            </a:r>
            <a:r>
              <a:rPr lang="fi-FI" dirty="0"/>
              <a:t>.</a:t>
            </a:r>
          </a:p>
          <a:p>
            <a:r>
              <a:rPr lang="fi-FI" dirty="0" err="1"/>
              <a:t>Publication</a:t>
            </a:r>
            <a:r>
              <a:rPr lang="fi-FI" dirty="0"/>
              <a:t> </a:t>
            </a:r>
            <a:r>
              <a:rPr lang="fi-FI" dirty="0" err="1"/>
              <a:t>outlet</a:t>
            </a:r>
            <a:r>
              <a:rPr lang="fi-FI" dirty="0"/>
              <a:t> </a:t>
            </a:r>
            <a:r>
              <a:rPr lang="fi-FI" dirty="0" err="1"/>
              <a:t>rank</a:t>
            </a:r>
            <a:r>
              <a:rPr lang="fi-FI" dirty="0"/>
              <a:t> </a:t>
            </a:r>
            <a:r>
              <a:rPr lang="fi-FI" dirty="0" err="1"/>
              <a:t>deeply</a:t>
            </a:r>
            <a:r>
              <a:rPr lang="fi-FI" dirty="0"/>
              <a:t> </a:t>
            </a:r>
            <a:r>
              <a:rPr lang="fi-FI" dirty="0" err="1"/>
              <a:t>entangeled</a:t>
            </a:r>
            <a:r>
              <a:rPr lang="fi-FI" dirty="0"/>
              <a:t> in </a:t>
            </a:r>
            <a:r>
              <a:rPr lang="fi-FI" dirty="0" err="1"/>
              <a:t>academic</a:t>
            </a:r>
            <a:r>
              <a:rPr lang="fi-FI" dirty="0"/>
              <a:t> </a:t>
            </a:r>
            <a:r>
              <a:rPr lang="fi-FI" dirty="0" err="1"/>
              <a:t>merit</a:t>
            </a:r>
            <a:r>
              <a:rPr lang="fi-FI" dirty="0"/>
              <a:t> </a:t>
            </a:r>
            <a:r>
              <a:rPr lang="fi-FI" dirty="0" err="1"/>
              <a:t>systems</a:t>
            </a:r>
            <a:r>
              <a:rPr lang="fi-FI" dirty="0"/>
              <a:t>.</a:t>
            </a:r>
          </a:p>
          <a:p>
            <a:r>
              <a:rPr lang="fi-FI" dirty="0" err="1"/>
              <a:t>Decoupled</a:t>
            </a:r>
            <a:r>
              <a:rPr lang="fi-FI" dirty="0"/>
              <a:t> </a:t>
            </a:r>
            <a:r>
              <a:rPr lang="fi-FI" dirty="0" err="1"/>
              <a:t>buyer</a:t>
            </a:r>
            <a:r>
              <a:rPr lang="fi-FI" dirty="0"/>
              <a:t> and </a:t>
            </a:r>
            <a:r>
              <a:rPr lang="fi-FI" dirty="0" err="1"/>
              <a:t>primary</a:t>
            </a:r>
            <a:r>
              <a:rPr lang="fi-FI" dirty="0"/>
              <a:t> </a:t>
            </a:r>
            <a:r>
              <a:rPr lang="fi-FI" dirty="0" err="1"/>
              <a:t>end-consumer</a:t>
            </a:r>
            <a:endParaRPr lang="fi-FI" dirty="0"/>
          </a:p>
          <a:p>
            <a:endParaRPr lang="fi-FI" dirty="0"/>
          </a:p>
        </p:txBody>
      </p:sp>
      <p:pic>
        <p:nvPicPr>
          <p:cNvPr id="4" name="Graphic 3" descr="Shopping cart">
            <a:extLst>
              <a:ext uri="{FF2B5EF4-FFF2-40B4-BE49-F238E27FC236}">
                <a16:creationId xmlns:a16="http://schemas.microsoft.com/office/drawing/2014/main" id="{F0DF0723-3847-4398-8692-204BD6A32A3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68514" y="1246771"/>
            <a:ext cx="1337616" cy="1337616"/>
          </a:xfrm>
          <a:prstGeom prst="rect">
            <a:avLst/>
          </a:prstGeom>
        </p:spPr>
      </p:pic>
    </p:spTree>
    <p:extLst>
      <p:ext uri="{BB962C8B-B14F-4D97-AF65-F5344CB8AC3E}">
        <p14:creationId xmlns:p14="http://schemas.microsoft.com/office/powerpoint/2010/main" val="81976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92534-E59B-B048-A55E-C94709CD760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627"/>
          <a:stretch/>
        </p:blipFill>
        <p:spPr>
          <a:xfrm>
            <a:off x="5870448" y="1353264"/>
            <a:ext cx="3107624" cy="3082960"/>
          </a:xfrm>
          <a:prstGeom prst="rect">
            <a:avLst/>
          </a:prstGeom>
        </p:spPr>
      </p:pic>
      <p:sp>
        <p:nvSpPr>
          <p:cNvPr id="2" name="Title 1">
            <a:extLst>
              <a:ext uri="{FF2B5EF4-FFF2-40B4-BE49-F238E27FC236}">
                <a16:creationId xmlns:a16="http://schemas.microsoft.com/office/drawing/2014/main" id="{8E7C47F9-E5F7-FE4C-A8F0-0890652CBCBE}"/>
              </a:ext>
            </a:extLst>
          </p:cNvPr>
          <p:cNvSpPr>
            <a:spLocks noGrp="1"/>
          </p:cNvSpPr>
          <p:nvPr>
            <p:ph type="title"/>
          </p:nvPr>
        </p:nvSpPr>
        <p:spPr/>
        <p:txBody>
          <a:bodyPr/>
          <a:lstStyle/>
          <a:p>
            <a:r>
              <a:rPr lang="fi-FI" sz="2800" dirty="0"/>
              <a:t>A </a:t>
            </a:r>
            <a:r>
              <a:rPr lang="fi-FI" sz="2800" dirty="0" err="1"/>
              <a:t>hard</a:t>
            </a:r>
            <a:r>
              <a:rPr lang="fi-FI" sz="2800" dirty="0"/>
              <a:t> </a:t>
            </a:r>
            <a:r>
              <a:rPr lang="fi-FI" sz="2800" dirty="0" err="1"/>
              <a:t>fact</a:t>
            </a:r>
            <a:endParaRPr lang="fi-FI" sz="2800" dirty="0"/>
          </a:p>
        </p:txBody>
      </p:sp>
      <p:sp>
        <p:nvSpPr>
          <p:cNvPr id="5" name="Content Placeholder 2">
            <a:extLst>
              <a:ext uri="{FF2B5EF4-FFF2-40B4-BE49-F238E27FC236}">
                <a16:creationId xmlns:a16="http://schemas.microsoft.com/office/drawing/2014/main" id="{CA193421-3D1E-9444-ABF0-AE0D7A05331C}"/>
              </a:ext>
            </a:extLst>
          </p:cNvPr>
          <p:cNvSpPr>
            <a:spLocks noGrp="1"/>
          </p:cNvSpPr>
          <p:nvPr>
            <p:ph idx="1"/>
          </p:nvPr>
        </p:nvSpPr>
        <p:spPr>
          <a:xfrm>
            <a:off x="165928" y="1133197"/>
            <a:ext cx="6280592" cy="3740566"/>
          </a:xfrm>
        </p:spPr>
        <p:txBody>
          <a:bodyPr/>
          <a:lstStyle/>
          <a:p>
            <a:pPr>
              <a:spcAft>
                <a:spcPts val="0"/>
              </a:spcAft>
              <a:tabLst>
                <a:tab pos="1117600" algn="l"/>
              </a:tabLst>
            </a:pPr>
            <a:endParaRPr lang="en-US" b="1" dirty="0">
              <a:latin typeface="Georgia" panose="02040502050405020303" pitchFamily="18" charset="0"/>
              <a:ea typeface="Calibri" panose="020F0502020204030204" pitchFamily="34" charset="0"/>
              <a:cs typeface="Times New Roman" panose="02020603050405020304" pitchFamily="18" charset="0"/>
            </a:endParaRPr>
          </a:p>
          <a:p>
            <a:pPr>
              <a:spcAft>
                <a:spcPts val="0"/>
              </a:spcAft>
              <a:tabLst>
                <a:tab pos="1117600" algn="l"/>
              </a:tabLst>
            </a:pPr>
            <a:r>
              <a:rPr lang="en-US" b="1" dirty="0">
                <a:latin typeface="Georgia" panose="02040502050405020303" pitchFamily="18" charset="0"/>
                <a:ea typeface="Calibri" panose="020F0502020204030204" pitchFamily="34" charset="0"/>
                <a:cs typeface="Times New Roman" panose="02020603050405020304" pitchFamily="18" charset="0"/>
              </a:rPr>
              <a:t>Commercial companies, </a:t>
            </a:r>
            <a:r>
              <a:rPr lang="en-US" dirty="0">
                <a:latin typeface="Georgia" panose="02040502050405020303" pitchFamily="18" charset="0"/>
                <a:ea typeface="Calibri" panose="020F0502020204030204" pitchFamily="34" charset="0"/>
                <a:cs typeface="Times New Roman" panose="02020603050405020304" pitchFamily="18" charset="0"/>
              </a:rPr>
              <a:t>particularly publicly traded</a:t>
            </a:r>
            <a:r>
              <a:rPr lang="en-US" b="1" dirty="0">
                <a:latin typeface="Georgia" panose="02040502050405020303" pitchFamily="18" charset="0"/>
                <a:ea typeface="Calibri" panose="020F0502020204030204" pitchFamily="34" charset="0"/>
                <a:cs typeface="Times New Roman" panose="02020603050405020304" pitchFamily="18" charset="0"/>
              </a:rPr>
              <a:t>,</a:t>
            </a:r>
            <a:r>
              <a:rPr lang="en-US" dirty="0">
                <a:latin typeface="Georgia" panose="02040502050405020303" pitchFamily="18" charset="0"/>
                <a:ea typeface="Calibri" panose="020F0502020204030204" pitchFamily="34" charset="0"/>
                <a:cs typeface="Times New Roman" panose="02020603050405020304" pitchFamily="18" charset="0"/>
              </a:rPr>
              <a:t> </a:t>
            </a:r>
            <a:r>
              <a:rPr lang="en-US" b="1" dirty="0">
                <a:latin typeface="Georgia" panose="02040502050405020303" pitchFamily="18" charset="0"/>
                <a:ea typeface="Calibri" panose="020F0502020204030204" pitchFamily="34" charset="0"/>
                <a:cs typeface="Times New Roman" panose="02020603050405020304" pitchFamily="18" charset="0"/>
              </a:rPr>
              <a:t>are out to increase profits and seek growth.</a:t>
            </a:r>
            <a:r>
              <a:rPr lang="en-US" dirty="0">
                <a:latin typeface="Georgia" panose="02040502050405020303" pitchFamily="18" charset="0"/>
                <a:ea typeface="Calibri" panose="020F0502020204030204" pitchFamily="34" charset="0"/>
                <a:cs typeface="Times New Roman" panose="02020603050405020304" pitchFamily="18" charset="0"/>
              </a:rPr>
              <a:t> </a:t>
            </a:r>
          </a:p>
          <a:p>
            <a:pPr>
              <a:spcAft>
                <a:spcPts val="0"/>
              </a:spcAft>
              <a:tabLst>
                <a:tab pos="1117600" algn="l"/>
              </a:tabLst>
            </a:pPr>
            <a:r>
              <a:rPr lang="en-US" dirty="0">
                <a:latin typeface="Georgia" panose="02040502050405020303" pitchFamily="18" charset="0"/>
                <a:ea typeface="Calibri" panose="020F0502020204030204" pitchFamily="34" charset="0"/>
                <a:cs typeface="Times New Roman" panose="02020603050405020304" pitchFamily="18" charset="0"/>
              </a:rPr>
              <a:t>That is what makes shareholders happy, and the leadership of the companies keep their jobs. </a:t>
            </a:r>
          </a:p>
          <a:p>
            <a:pPr>
              <a:spcAft>
                <a:spcPts val="0"/>
              </a:spcAft>
              <a:tabLst>
                <a:tab pos="1117600" algn="l"/>
              </a:tabLst>
            </a:pPr>
            <a:r>
              <a:rPr lang="en-US" dirty="0">
                <a:latin typeface="Georgia" panose="02040502050405020303" pitchFamily="18" charset="0"/>
                <a:ea typeface="Calibri" panose="020F0502020204030204" pitchFamily="34" charset="0"/>
                <a:cs typeface="Times New Roman" panose="02020603050405020304" pitchFamily="18" charset="0"/>
              </a:rPr>
              <a:t>This growth can come from expanding business into new areas, or it can come from increasing market share and/or prices in existing segments.</a:t>
            </a:r>
          </a:p>
          <a:p>
            <a:pPr>
              <a:spcAft>
                <a:spcPts val="0"/>
              </a:spcAft>
              <a:tabLst>
                <a:tab pos="1117600" algn="l"/>
              </a:tabLst>
            </a:pPr>
            <a:endParaRPr lang="en-US" dirty="0">
              <a:latin typeface="Georgia" panose="02040502050405020303" pitchFamily="18" charset="0"/>
              <a:ea typeface="Calibri" panose="020F0502020204030204" pitchFamily="34" charset="0"/>
              <a:cs typeface="Times New Roman" panose="02020603050405020304" pitchFamily="18" charset="0"/>
            </a:endParaRPr>
          </a:p>
        </p:txBody>
      </p:sp>
      <p:sp>
        <p:nvSpPr>
          <p:cNvPr id="4" name="Rectangle 3" descr="Change.org logo.">
            <a:extLst>
              <a:ext uri="{FF2B5EF4-FFF2-40B4-BE49-F238E27FC236}">
                <a16:creationId xmlns:a16="http://schemas.microsoft.com/office/drawing/2014/main" id="{E88B319D-A9AF-4B4A-A348-70BCBDA2E4AB}"/>
              </a:ext>
            </a:extLst>
          </p:cNvPr>
          <p:cNvSpPr/>
          <p:nvPr/>
        </p:nvSpPr>
        <p:spPr>
          <a:xfrm>
            <a:off x="6446520" y="4437608"/>
            <a:ext cx="2459736" cy="646331"/>
          </a:xfrm>
          <a:prstGeom prst="rect">
            <a:avLst/>
          </a:prstGeom>
        </p:spPr>
        <p:txBody>
          <a:bodyPr wrap="square">
            <a:spAutoFit/>
          </a:bodyPr>
          <a:lstStyle/>
          <a:p>
            <a:r>
              <a:rPr lang="fi-FI" sz="900" dirty="0">
                <a:hlinkClick r:id="rId4"/>
              </a:rPr>
              <a:t>https://www.change.org/p/elsevier-boycott-elsevier-and-support-affordable-open-access-scholarly-publishing/sign</a:t>
            </a:r>
            <a:endParaRPr lang="fi-FI" sz="900" dirty="0"/>
          </a:p>
          <a:p>
            <a:endParaRPr lang="fi-FI" sz="900" dirty="0"/>
          </a:p>
        </p:txBody>
      </p:sp>
    </p:spTree>
    <p:extLst>
      <p:ext uri="{BB962C8B-B14F-4D97-AF65-F5344CB8AC3E}">
        <p14:creationId xmlns:p14="http://schemas.microsoft.com/office/powerpoint/2010/main" val="175491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ltLang="sv-FI"/>
              <a:t>© Hanken</a:t>
            </a:r>
          </a:p>
        </p:txBody>
      </p:sp>
      <p:sp>
        <p:nvSpPr>
          <p:cNvPr id="5" name="Rectangle 4">
            <a:extLst>
              <a:ext uri="{C183D7F6-B498-43B3-948B-1728B52AA6E4}">
                <adec:decorative xmlns:adec="http://schemas.microsoft.com/office/drawing/2017/decorative" val="1"/>
              </a:ext>
            </a:extLst>
          </p:cNvPr>
          <p:cNvSpPr/>
          <p:nvPr/>
        </p:nvSpPr>
        <p:spPr>
          <a:xfrm>
            <a:off x="0" y="0"/>
            <a:ext cx="9144000" cy="539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6691" y="0"/>
            <a:ext cx="7352145" cy="2919548"/>
          </a:xfrm>
        </p:spPr>
        <p:txBody>
          <a:bodyPr/>
          <a:lstStyle/>
          <a:p>
            <a:pPr algn="ctr"/>
            <a:r>
              <a:rPr lang="en-US" dirty="0"/>
              <a:t>Open is good, but not at any cost</a:t>
            </a:r>
          </a:p>
        </p:txBody>
      </p:sp>
      <p:pic>
        <p:nvPicPr>
          <p:cNvPr id="8" name="Picture 7" descr="Bills and coins.">
            <a:extLst>
              <a:ext uri="{FF2B5EF4-FFF2-40B4-BE49-F238E27FC236}">
                <a16:creationId xmlns:a16="http://schemas.microsoft.com/office/drawing/2014/main" id="{02610DC9-62CD-1647-B325-240877B2AA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8196" y="2168450"/>
            <a:ext cx="5449134" cy="2501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9269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542" y="1001159"/>
            <a:ext cx="7352145" cy="3390563"/>
          </a:xfrm>
        </p:spPr>
        <p:txBody>
          <a:bodyPr/>
          <a:lstStyle/>
          <a:p>
            <a:pPr algn="ctr"/>
            <a:r>
              <a:rPr lang="en-US" dirty="0"/>
              <a:t>Transformative agreements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ltLang="sv-FI"/>
              <a:t>© Hanken</a:t>
            </a:r>
          </a:p>
        </p:txBody>
      </p:sp>
      <p:sp>
        <p:nvSpPr>
          <p:cNvPr id="5" name="Rectangle 4">
            <a:extLst>
              <a:ext uri="{C183D7F6-B498-43B3-948B-1728B52AA6E4}">
                <adec:decorative xmlns:adec="http://schemas.microsoft.com/office/drawing/2017/decorative" val="1"/>
              </a:ext>
            </a:extLst>
          </p:cNvPr>
          <p:cNvSpPr/>
          <p:nvPr/>
        </p:nvSpPr>
        <p:spPr>
          <a:xfrm>
            <a:off x="0" y="0"/>
            <a:ext cx="9144000" cy="539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3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A2020 logo.">
            <a:extLst>
              <a:ext uri="{FF2B5EF4-FFF2-40B4-BE49-F238E27FC236}">
                <a16:creationId xmlns:a16="http://schemas.microsoft.com/office/drawing/2014/main" id="{AE8FB020-CC4D-BF48-BCE8-58135AD51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282" y="3866383"/>
            <a:ext cx="3536460" cy="1223268"/>
          </a:xfrm>
          <a:prstGeom prst="rect">
            <a:avLst/>
          </a:prstGeom>
        </p:spPr>
      </p:pic>
      <p:pic>
        <p:nvPicPr>
          <p:cNvPr id="11" name="Picture 10" descr="Couperin.org logo.">
            <a:extLst>
              <a:ext uri="{FF2B5EF4-FFF2-40B4-BE49-F238E27FC236}">
                <a16:creationId xmlns:a16="http://schemas.microsoft.com/office/drawing/2014/main" id="{AB18FFED-52DC-464A-9287-55C6A8079E87}"/>
              </a:ext>
            </a:extLst>
          </p:cNvPr>
          <p:cNvPicPr>
            <a:picLocks noChangeAspect="1"/>
          </p:cNvPicPr>
          <p:nvPr/>
        </p:nvPicPr>
        <p:blipFill>
          <a:blip r:embed="rId4"/>
          <a:stretch>
            <a:fillRect/>
          </a:stretch>
        </p:blipFill>
        <p:spPr>
          <a:xfrm>
            <a:off x="517373" y="1083815"/>
            <a:ext cx="2260600" cy="1308100"/>
          </a:xfrm>
          <a:prstGeom prst="rect">
            <a:avLst/>
          </a:prstGeom>
        </p:spPr>
      </p:pic>
      <p:pic>
        <p:nvPicPr>
          <p:cNvPr id="8" name="Picture 7" descr="LIBER logo.">
            <a:extLst>
              <a:ext uri="{FF2B5EF4-FFF2-40B4-BE49-F238E27FC236}">
                <a16:creationId xmlns:a16="http://schemas.microsoft.com/office/drawing/2014/main" id="{B3DD4E4D-D7F3-F544-A13E-9D5590493A9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524640" y="3890775"/>
            <a:ext cx="1277717" cy="1174484"/>
          </a:xfrm>
          <a:prstGeom prst="rect">
            <a:avLst/>
          </a:prstGeom>
        </p:spPr>
      </p:pic>
      <p:pic>
        <p:nvPicPr>
          <p:cNvPr id="7" name="Picture 6" descr="VSNU logo.">
            <a:extLst>
              <a:ext uri="{FF2B5EF4-FFF2-40B4-BE49-F238E27FC236}">
                <a16:creationId xmlns:a16="http://schemas.microsoft.com/office/drawing/2014/main" id="{619DF3A3-F3AA-6A45-89D3-691F5BEE26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31003" y="1267805"/>
            <a:ext cx="3193613" cy="1996008"/>
          </a:xfrm>
          <a:prstGeom prst="rect">
            <a:avLst/>
          </a:prstGeom>
        </p:spPr>
      </p:pic>
      <p:pic>
        <p:nvPicPr>
          <p:cNvPr id="6" name="Picture 5" descr="FinELib logo.">
            <a:extLst>
              <a:ext uri="{FF2B5EF4-FFF2-40B4-BE49-F238E27FC236}">
                <a16:creationId xmlns:a16="http://schemas.microsoft.com/office/drawing/2014/main" id="{7274DCF4-8C29-A449-ADD1-11A943550D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28191" y="1186240"/>
            <a:ext cx="1289869" cy="2474012"/>
          </a:xfrm>
          <a:prstGeom prst="rect">
            <a:avLst/>
          </a:prstGeom>
        </p:spPr>
      </p:pic>
      <p:pic>
        <p:nvPicPr>
          <p:cNvPr id="5" name="Picture 4" descr="ICOLC logo.">
            <a:extLst>
              <a:ext uri="{FF2B5EF4-FFF2-40B4-BE49-F238E27FC236}">
                <a16:creationId xmlns:a16="http://schemas.microsoft.com/office/drawing/2014/main" id="{4A1B6C2D-6C5C-0649-BE62-09FDDAB58F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09230" y="3917767"/>
            <a:ext cx="3287009" cy="1147492"/>
          </a:xfrm>
          <a:prstGeom prst="rect">
            <a:avLst/>
          </a:prstGeom>
          <a:ln>
            <a:noFill/>
          </a:ln>
          <a:effectLst>
            <a:softEdge rad="112500"/>
          </a:effectLst>
        </p:spPr>
      </p:pic>
      <p:pic>
        <p:nvPicPr>
          <p:cNvPr id="4" name="Picture 3" descr="Projekt DEAL logo.">
            <a:extLst>
              <a:ext uri="{FF2B5EF4-FFF2-40B4-BE49-F238E27FC236}">
                <a16:creationId xmlns:a16="http://schemas.microsoft.com/office/drawing/2014/main" id="{A6C30D73-E167-AA42-BAE4-ABDD6122F9C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7373" y="2536599"/>
            <a:ext cx="3272369" cy="1010393"/>
          </a:xfrm>
          <a:prstGeom prst="rect">
            <a:avLst/>
          </a:prstGeom>
        </p:spPr>
      </p:pic>
      <p:sp>
        <p:nvSpPr>
          <p:cNvPr id="2" name="Title 1">
            <a:extLst>
              <a:ext uri="{FF2B5EF4-FFF2-40B4-BE49-F238E27FC236}">
                <a16:creationId xmlns:a16="http://schemas.microsoft.com/office/drawing/2014/main" id="{C6220B82-176F-BF49-81A7-DB947173569C}"/>
              </a:ext>
            </a:extLst>
          </p:cNvPr>
          <p:cNvSpPr>
            <a:spLocks noGrp="1"/>
          </p:cNvSpPr>
          <p:nvPr>
            <p:ph type="title"/>
          </p:nvPr>
        </p:nvSpPr>
        <p:spPr>
          <a:xfrm>
            <a:off x="1054100" y="44053"/>
            <a:ext cx="6680200" cy="857250"/>
          </a:xfrm>
        </p:spPr>
        <p:txBody>
          <a:bodyPr/>
          <a:lstStyle/>
          <a:p>
            <a:pPr>
              <a:lnSpc>
                <a:spcPct val="150000"/>
              </a:lnSpc>
            </a:pPr>
            <a:r>
              <a:rPr lang="fi-FI" sz="2000" b="1" dirty="0"/>
              <a:t>First things first: Consortias are good.</a:t>
            </a:r>
            <a:br>
              <a:rPr lang="fi-FI" sz="2000" dirty="0"/>
            </a:br>
            <a:r>
              <a:rPr lang="fi-FI" sz="2000" dirty="0" err="1"/>
              <a:t>The</a:t>
            </a:r>
            <a:r>
              <a:rPr lang="fi-FI" sz="2000" dirty="0"/>
              <a:t> </a:t>
            </a:r>
            <a:r>
              <a:rPr lang="fi-FI" sz="2000" dirty="0" err="1"/>
              <a:t>larger</a:t>
            </a:r>
            <a:r>
              <a:rPr lang="fi-FI" sz="2000" dirty="0"/>
              <a:t>, </a:t>
            </a:r>
            <a:r>
              <a:rPr lang="fi-FI" sz="2000" dirty="0" err="1"/>
              <a:t>yet</a:t>
            </a:r>
            <a:r>
              <a:rPr lang="fi-FI" sz="2000" dirty="0"/>
              <a:t> </a:t>
            </a:r>
            <a:r>
              <a:rPr lang="fi-FI" sz="2000" dirty="0" err="1"/>
              <a:t>unified</a:t>
            </a:r>
            <a:r>
              <a:rPr lang="fi-FI" sz="2000" dirty="0"/>
              <a:t> in </a:t>
            </a:r>
            <a:r>
              <a:rPr lang="fi-FI" sz="2000" dirty="0" err="1"/>
              <a:t>goals</a:t>
            </a:r>
            <a:r>
              <a:rPr lang="fi-FI" sz="2000" dirty="0"/>
              <a:t>, </a:t>
            </a:r>
            <a:r>
              <a:rPr lang="fi-FI" sz="2000" dirty="0" err="1"/>
              <a:t>the</a:t>
            </a:r>
            <a:r>
              <a:rPr lang="fi-FI" sz="2000" dirty="0"/>
              <a:t> </a:t>
            </a:r>
            <a:r>
              <a:rPr lang="fi-FI" sz="2000" dirty="0" err="1"/>
              <a:t>better</a:t>
            </a:r>
            <a:endParaRPr lang="fi-FI" sz="2000" dirty="0"/>
          </a:p>
        </p:txBody>
      </p:sp>
    </p:spTree>
    <p:extLst>
      <p:ext uri="{BB962C8B-B14F-4D97-AF65-F5344CB8AC3E}">
        <p14:creationId xmlns:p14="http://schemas.microsoft.com/office/powerpoint/2010/main" val="25460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BFE5-A4BD-4C6F-990E-78CA807C032D}"/>
              </a:ext>
            </a:extLst>
          </p:cNvPr>
          <p:cNvSpPr>
            <a:spLocks noGrp="1"/>
          </p:cNvSpPr>
          <p:nvPr>
            <p:ph type="title"/>
          </p:nvPr>
        </p:nvSpPr>
        <p:spPr/>
        <p:txBody>
          <a:bodyPr/>
          <a:lstStyle/>
          <a:p>
            <a:r>
              <a:rPr lang="en-US" dirty="0"/>
              <a:t>Transformative agreements</a:t>
            </a:r>
            <a:endParaRPr lang="en-FI" dirty="0"/>
          </a:p>
        </p:txBody>
      </p:sp>
      <p:sp>
        <p:nvSpPr>
          <p:cNvPr id="3" name="Content Placeholder 2">
            <a:extLst>
              <a:ext uri="{FF2B5EF4-FFF2-40B4-BE49-F238E27FC236}">
                <a16:creationId xmlns:a16="http://schemas.microsoft.com/office/drawing/2014/main" id="{552F2DED-2BA5-4061-ADCD-D2AD6F537649}"/>
              </a:ext>
            </a:extLst>
          </p:cNvPr>
          <p:cNvSpPr>
            <a:spLocks noGrp="1"/>
          </p:cNvSpPr>
          <p:nvPr>
            <p:ph idx="1"/>
          </p:nvPr>
        </p:nvSpPr>
        <p:spPr>
          <a:xfrm>
            <a:off x="176970" y="1168859"/>
            <a:ext cx="8464377" cy="3075483"/>
          </a:xfrm>
        </p:spPr>
        <p:txBody>
          <a:bodyPr/>
          <a:lstStyle/>
          <a:p>
            <a:r>
              <a:rPr lang="en-US" b="1" dirty="0"/>
              <a:t>Pre-transformative agreements</a:t>
            </a:r>
          </a:p>
          <a:p>
            <a:pPr lvl="1"/>
            <a:r>
              <a:rPr lang="en-US" dirty="0"/>
              <a:t>Traditional subscription licenses that grant APC discounts or vouchers for OA publication of a limited number of articles.</a:t>
            </a:r>
          </a:p>
          <a:p>
            <a:r>
              <a:rPr lang="en-US" b="1" dirty="0"/>
              <a:t>Partially transformative agreements</a:t>
            </a:r>
          </a:p>
          <a:p>
            <a:pPr lvl="1"/>
            <a:r>
              <a:rPr lang="en-US" dirty="0"/>
              <a:t>Differentiate between a read fee and a publish fee to cover the APCs of a certain number of articles. </a:t>
            </a:r>
          </a:p>
          <a:p>
            <a:r>
              <a:rPr lang="en-US" b="1" dirty="0"/>
              <a:t>Fully transformative agreements</a:t>
            </a:r>
          </a:p>
          <a:p>
            <a:pPr lvl="1"/>
            <a:r>
              <a:rPr lang="en-US" dirty="0"/>
              <a:t>Allow unlimited OA publication of the scholarly output of the subscribing institution.</a:t>
            </a:r>
            <a:endParaRPr lang="en-FI" dirty="0"/>
          </a:p>
        </p:txBody>
      </p:sp>
      <p:sp>
        <p:nvSpPr>
          <p:cNvPr id="9" name="TextBox 8">
            <a:extLst>
              <a:ext uri="{FF2B5EF4-FFF2-40B4-BE49-F238E27FC236}">
                <a16:creationId xmlns:a16="http://schemas.microsoft.com/office/drawing/2014/main" id="{D3877C11-2896-4850-858B-EFA9C9B0CB81}"/>
              </a:ext>
            </a:extLst>
          </p:cNvPr>
          <p:cNvSpPr txBox="1"/>
          <p:nvPr/>
        </p:nvSpPr>
        <p:spPr>
          <a:xfrm>
            <a:off x="86498" y="4263503"/>
            <a:ext cx="8971004" cy="584775"/>
          </a:xfrm>
          <a:prstGeom prst="rect">
            <a:avLst/>
          </a:prstGeom>
          <a:noFill/>
        </p:spPr>
        <p:txBody>
          <a:bodyPr wrap="square">
            <a:spAutoFit/>
          </a:bodyPr>
          <a:lstStyle/>
          <a:p>
            <a:r>
              <a:rPr lang="en-US" sz="1600" dirty="0">
                <a:latin typeface="+mn-lt"/>
              </a:rPr>
              <a:t>Some agreements limited to hybrid journals, some allow publication in both hybrid and full OA journals</a:t>
            </a:r>
            <a:endParaRPr lang="en-FI" sz="1600" dirty="0">
              <a:latin typeface="+mn-lt"/>
            </a:endParaRPr>
          </a:p>
        </p:txBody>
      </p:sp>
      <p:sp>
        <p:nvSpPr>
          <p:cNvPr id="7" name="TextBox 6">
            <a:extLst>
              <a:ext uri="{FF2B5EF4-FFF2-40B4-BE49-F238E27FC236}">
                <a16:creationId xmlns:a16="http://schemas.microsoft.com/office/drawing/2014/main" id="{4134456C-DB76-4DD2-9CB5-AF0A3B6916F9}"/>
              </a:ext>
            </a:extLst>
          </p:cNvPr>
          <p:cNvSpPr txBox="1"/>
          <p:nvPr/>
        </p:nvSpPr>
        <p:spPr>
          <a:xfrm>
            <a:off x="4664675" y="4867439"/>
            <a:ext cx="6286031" cy="261610"/>
          </a:xfrm>
          <a:prstGeom prst="rect">
            <a:avLst/>
          </a:prstGeom>
          <a:noFill/>
        </p:spPr>
        <p:txBody>
          <a:bodyPr wrap="square">
            <a:spAutoFit/>
          </a:bodyPr>
          <a:lstStyle/>
          <a:p>
            <a:r>
              <a:rPr lang="fi-FI" sz="1100" dirty="0"/>
              <a:t>Borrego, Anglada &amp; Abadal (2021) https://doi.org/10.1002/leap.1347</a:t>
            </a:r>
            <a:endParaRPr lang="en-FI" sz="1100" dirty="0"/>
          </a:p>
        </p:txBody>
      </p:sp>
    </p:spTree>
    <p:extLst>
      <p:ext uri="{BB962C8B-B14F-4D97-AF65-F5344CB8AC3E}">
        <p14:creationId xmlns:p14="http://schemas.microsoft.com/office/powerpoint/2010/main" val="1717993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1127-9048-4345-AF8C-312D8BE20060}"/>
              </a:ext>
            </a:extLst>
          </p:cNvPr>
          <p:cNvSpPr>
            <a:spLocks noGrp="1"/>
          </p:cNvSpPr>
          <p:nvPr>
            <p:ph type="title"/>
          </p:nvPr>
        </p:nvSpPr>
        <p:spPr>
          <a:xfrm>
            <a:off x="952501" y="44053"/>
            <a:ext cx="6402390" cy="857250"/>
          </a:xfrm>
        </p:spPr>
        <p:txBody>
          <a:bodyPr/>
          <a:lstStyle/>
          <a:p>
            <a:br>
              <a:rPr lang="en-US" sz="2400" dirty="0"/>
            </a:br>
            <a:r>
              <a:rPr lang="en-US" sz="2400" dirty="0"/>
              <a:t>“Transformative agreements: </a:t>
            </a:r>
            <a:br>
              <a:rPr lang="en-US" sz="2400" dirty="0"/>
            </a:br>
            <a:r>
              <a:rPr lang="en-US" sz="2400" dirty="0"/>
              <a:t>Do they pave the way to open access?”</a:t>
            </a:r>
            <a:br>
              <a:rPr lang="en-US" sz="2400" dirty="0"/>
            </a:br>
            <a:endParaRPr lang="en-FI" sz="2400" dirty="0"/>
          </a:p>
        </p:txBody>
      </p:sp>
      <p:sp>
        <p:nvSpPr>
          <p:cNvPr id="3" name="Content Placeholder 2">
            <a:extLst>
              <a:ext uri="{FF2B5EF4-FFF2-40B4-BE49-F238E27FC236}">
                <a16:creationId xmlns:a16="http://schemas.microsoft.com/office/drawing/2014/main" id="{FB1596B9-5FA0-42AC-8F0F-7C1A23939977}"/>
              </a:ext>
            </a:extLst>
          </p:cNvPr>
          <p:cNvSpPr>
            <a:spLocks noGrp="1"/>
          </p:cNvSpPr>
          <p:nvPr>
            <p:ph idx="1"/>
          </p:nvPr>
        </p:nvSpPr>
        <p:spPr>
          <a:xfrm>
            <a:off x="154096" y="1482628"/>
            <a:ext cx="8507990" cy="2693054"/>
          </a:xfrm>
        </p:spPr>
        <p:txBody>
          <a:bodyPr/>
          <a:lstStyle/>
          <a:p>
            <a:r>
              <a:rPr lang="en-US" sz="1800" i="1" dirty="0">
                <a:latin typeface="+mn-lt"/>
              </a:rPr>
              <a:t>“</a:t>
            </a:r>
            <a:r>
              <a:rPr lang="en-US" sz="1800" b="1" i="1" dirty="0">
                <a:latin typeface="+mn-lt"/>
              </a:rPr>
              <a:t>Transformative agreements are more transparent than traditional journal </a:t>
            </a:r>
            <a:r>
              <a:rPr lang="en-US" sz="1800" b="1" i="1" dirty="0" err="1">
                <a:latin typeface="+mn-lt"/>
              </a:rPr>
              <a:t>licences</a:t>
            </a:r>
            <a:r>
              <a:rPr lang="en-US" sz="1800" i="1" dirty="0">
                <a:latin typeface="+mn-lt"/>
              </a:rPr>
              <a:t>, allow authors to retain copyright, and make provisions to facilitate the management of open access workflows.” </a:t>
            </a:r>
          </a:p>
          <a:p>
            <a:r>
              <a:rPr lang="en-US" sz="1800" i="1" dirty="0"/>
              <a:t>“Transformative agreements […] have </a:t>
            </a:r>
            <a:r>
              <a:rPr lang="en-US" sz="1800" b="1" i="1" dirty="0"/>
              <a:t>shifted the focus of scholarly journal licensing from cost containment towards open access publication</a:t>
            </a:r>
            <a:r>
              <a:rPr lang="en-US" sz="1800" i="1" dirty="0"/>
              <a:t>.”</a:t>
            </a:r>
          </a:p>
          <a:p>
            <a:r>
              <a:rPr lang="en-US" sz="1800" i="1" dirty="0"/>
              <a:t>“It is </a:t>
            </a:r>
            <a:r>
              <a:rPr lang="en-US" sz="1800" b="1" i="1" dirty="0"/>
              <a:t>hard to assess whether these agreements are just a temporary phase </a:t>
            </a:r>
            <a:r>
              <a:rPr lang="en-US" sz="1800" i="1" dirty="0"/>
              <a:t>in the transition towards open access or will perpetuate the current structure of the scholarly communication system and its associated high costs.”</a:t>
            </a:r>
            <a:endParaRPr lang="en-FI" sz="1800" i="1" dirty="0">
              <a:latin typeface="+mn-lt"/>
            </a:endParaRPr>
          </a:p>
          <a:p>
            <a:endParaRPr lang="en-FI" sz="1800" dirty="0"/>
          </a:p>
        </p:txBody>
      </p:sp>
      <p:sp>
        <p:nvSpPr>
          <p:cNvPr id="9" name="TextBox 8">
            <a:extLst>
              <a:ext uri="{FF2B5EF4-FFF2-40B4-BE49-F238E27FC236}">
                <a16:creationId xmlns:a16="http://schemas.microsoft.com/office/drawing/2014/main" id="{957FA616-7633-4774-B4AD-CB298508965E}"/>
              </a:ext>
            </a:extLst>
          </p:cNvPr>
          <p:cNvSpPr txBox="1"/>
          <p:nvPr/>
        </p:nvSpPr>
        <p:spPr>
          <a:xfrm>
            <a:off x="4664675" y="4867439"/>
            <a:ext cx="6286031" cy="261610"/>
          </a:xfrm>
          <a:prstGeom prst="rect">
            <a:avLst/>
          </a:prstGeom>
          <a:noFill/>
        </p:spPr>
        <p:txBody>
          <a:bodyPr wrap="square">
            <a:spAutoFit/>
          </a:bodyPr>
          <a:lstStyle/>
          <a:p>
            <a:r>
              <a:rPr lang="fi-FI" sz="1100" dirty="0"/>
              <a:t>Borrego, Anglada &amp; Abadal (2021) https://doi.org/10.1002/leap.1347</a:t>
            </a:r>
            <a:endParaRPr lang="en-FI" sz="1100" dirty="0"/>
          </a:p>
        </p:txBody>
      </p:sp>
    </p:spTree>
    <p:extLst>
      <p:ext uri="{BB962C8B-B14F-4D97-AF65-F5344CB8AC3E}">
        <p14:creationId xmlns:p14="http://schemas.microsoft.com/office/powerpoint/2010/main" val="351658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67A3-A03E-4879-A3FA-6484B8BAD933}"/>
              </a:ext>
            </a:extLst>
          </p:cNvPr>
          <p:cNvSpPr>
            <a:spLocks noGrp="1"/>
          </p:cNvSpPr>
          <p:nvPr>
            <p:ph type="title"/>
          </p:nvPr>
        </p:nvSpPr>
        <p:spPr>
          <a:xfrm>
            <a:off x="958850" y="44053"/>
            <a:ext cx="7137399" cy="857250"/>
          </a:xfrm>
        </p:spPr>
        <p:txBody>
          <a:bodyPr/>
          <a:lstStyle/>
          <a:p>
            <a:r>
              <a:rPr lang="en-US" sz="2800" dirty="0"/>
              <a:t>Winning the battle(s) but losing the war?</a:t>
            </a:r>
            <a:endParaRPr lang="en-FI" sz="2800" dirty="0"/>
          </a:p>
        </p:txBody>
      </p:sp>
      <p:sp>
        <p:nvSpPr>
          <p:cNvPr id="7" name="Content Placeholder 2">
            <a:extLst>
              <a:ext uri="{FF2B5EF4-FFF2-40B4-BE49-F238E27FC236}">
                <a16:creationId xmlns:a16="http://schemas.microsoft.com/office/drawing/2014/main" id="{B8D534A3-4CBA-4F07-82E5-1F9D3BA388A0}"/>
              </a:ext>
            </a:extLst>
          </p:cNvPr>
          <p:cNvSpPr>
            <a:spLocks noGrp="1"/>
          </p:cNvSpPr>
          <p:nvPr>
            <p:ph idx="1"/>
          </p:nvPr>
        </p:nvSpPr>
        <p:spPr>
          <a:xfrm>
            <a:off x="4158222" y="1573159"/>
            <a:ext cx="4495771" cy="2359761"/>
          </a:xfrm>
        </p:spPr>
        <p:txBody>
          <a:bodyPr/>
          <a:lstStyle/>
          <a:p>
            <a:r>
              <a:rPr lang="en-US" sz="1800" dirty="0"/>
              <a:t>Hard focus in Europe on avoiding double dipping among publishers (customers having to pay for both hybrid OA fees and rising subscriptions).</a:t>
            </a:r>
          </a:p>
          <a:p>
            <a:r>
              <a:rPr lang="en-US" sz="1800" dirty="0"/>
              <a:t>Is one single dip, that so far seems to be increasing in size over time, with implications for further publisher-entrenchment, any better long-term?</a:t>
            </a:r>
            <a:endParaRPr lang="en-FI" sz="1800" dirty="0"/>
          </a:p>
        </p:txBody>
      </p:sp>
    </p:spTree>
    <p:extLst>
      <p:ext uri="{BB962C8B-B14F-4D97-AF65-F5344CB8AC3E}">
        <p14:creationId xmlns:p14="http://schemas.microsoft.com/office/powerpoint/2010/main" val="1156572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7519-F847-FD42-9E4A-E8A1B8A15B25}"/>
              </a:ext>
            </a:extLst>
          </p:cNvPr>
          <p:cNvSpPr>
            <a:spLocks noGrp="1"/>
          </p:cNvSpPr>
          <p:nvPr>
            <p:ph type="title"/>
          </p:nvPr>
        </p:nvSpPr>
        <p:spPr>
          <a:xfrm>
            <a:off x="1285877" y="44053"/>
            <a:ext cx="6697917" cy="857250"/>
          </a:xfrm>
        </p:spPr>
        <p:txBody>
          <a:bodyPr/>
          <a:lstStyle/>
          <a:p>
            <a:r>
              <a:rPr lang="en-GB" sz="2400" dirty="0"/>
              <a:t>If Elsevier would make all their journals full OA, what would the APC be?</a:t>
            </a:r>
          </a:p>
        </p:txBody>
      </p:sp>
      <p:sp>
        <p:nvSpPr>
          <p:cNvPr id="7" name="TextBox 6">
            <a:extLst>
              <a:ext uri="{FF2B5EF4-FFF2-40B4-BE49-F238E27FC236}">
                <a16:creationId xmlns:a16="http://schemas.microsoft.com/office/drawing/2014/main" id="{1AA05661-9FA4-4BA6-90A1-9E8EBA919A25}"/>
              </a:ext>
            </a:extLst>
          </p:cNvPr>
          <p:cNvSpPr txBox="1"/>
          <p:nvPr/>
        </p:nvSpPr>
        <p:spPr>
          <a:xfrm>
            <a:off x="179503" y="1073597"/>
            <a:ext cx="4652920" cy="923330"/>
          </a:xfrm>
          <a:prstGeom prst="rect">
            <a:avLst/>
          </a:prstGeom>
          <a:noFill/>
        </p:spPr>
        <p:txBody>
          <a:bodyPr wrap="square">
            <a:spAutoFit/>
          </a:bodyPr>
          <a:lstStyle/>
          <a:p>
            <a:r>
              <a:rPr lang="en-GB" sz="1800" dirty="0">
                <a:latin typeface="+mn-lt"/>
              </a:rPr>
              <a:t>How much would Elsevier need to charge for publishing all articles OA, assuming recent profit and revenue of the company? </a:t>
            </a:r>
            <a:endParaRPr lang="en-FI" dirty="0">
              <a:latin typeface="+mn-lt"/>
            </a:endParaRPr>
          </a:p>
        </p:txBody>
      </p:sp>
      <p:sp>
        <p:nvSpPr>
          <p:cNvPr id="4" name="Rectangle 3">
            <a:extLst>
              <a:ext uri="{FF2B5EF4-FFF2-40B4-BE49-F238E27FC236}">
                <a16:creationId xmlns:a16="http://schemas.microsoft.com/office/drawing/2014/main" id="{2D3E4F72-295F-424A-AA47-80DC0D94DBFF}"/>
              </a:ext>
            </a:extLst>
          </p:cNvPr>
          <p:cNvSpPr/>
          <p:nvPr/>
        </p:nvSpPr>
        <p:spPr>
          <a:xfrm>
            <a:off x="2868943" y="2317502"/>
            <a:ext cx="6066537" cy="1015663"/>
          </a:xfrm>
          <a:prstGeom prst="rect">
            <a:avLst/>
          </a:prstGeom>
        </p:spPr>
        <p:txBody>
          <a:bodyPr wrap="square">
            <a:spAutoFit/>
          </a:bodyPr>
          <a:lstStyle/>
          <a:p>
            <a:r>
              <a:rPr lang="en-GB" sz="2000" b="1" i="1" dirty="0">
                <a:solidFill>
                  <a:srgbClr val="222222"/>
                </a:solidFill>
                <a:latin typeface="+mn-lt"/>
              </a:rPr>
              <a:t>“The results point at APCs that, on average, would be around 4173–4482 USD in order to preserve the publisher’s profit margin.”</a:t>
            </a:r>
            <a:endParaRPr lang="en-FI" sz="2000" b="1" i="1" dirty="0">
              <a:latin typeface="+mn-lt"/>
            </a:endParaRPr>
          </a:p>
        </p:txBody>
      </p:sp>
      <p:sp>
        <p:nvSpPr>
          <p:cNvPr id="8" name="Content Placeholder 2">
            <a:extLst>
              <a:ext uri="{FF2B5EF4-FFF2-40B4-BE49-F238E27FC236}">
                <a16:creationId xmlns:a16="http://schemas.microsoft.com/office/drawing/2014/main" id="{5F0FDE2D-BD56-4FF1-9927-919EE633A497}"/>
              </a:ext>
            </a:extLst>
          </p:cNvPr>
          <p:cNvSpPr>
            <a:spLocks noGrp="1"/>
          </p:cNvSpPr>
          <p:nvPr>
            <p:ph idx="1"/>
          </p:nvPr>
        </p:nvSpPr>
        <p:spPr>
          <a:xfrm>
            <a:off x="179503" y="3750339"/>
            <a:ext cx="8196147" cy="923330"/>
          </a:xfrm>
        </p:spPr>
        <p:txBody>
          <a:bodyPr/>
          <a:lstStyle/>
          <a:p>
            <a:pPr marL="0" indent="0">
              <a:buNone/>
            </a:pPr>
            <a:r>
              <a:rPr lang="en-US" sz="1800" dirty="0"/>
              <a:t>While this can be an acceptable cost for some, a system like this would create a massive global divide in scholarly publishing.</a:t>
            </a:r>
            <a:endParaRPr lang="en-FI" sz="1800" dirty="0"/>
          </a:p>
        </p:txBody>
      </p:sp>
      <p:sp>
        <p:nvSpPr>
          <p:cNvPr id="6" name="Rectangle 5">
            <a:extLst>
              <a:ext uri="{FF2B5EF4-FFF2-40B4-BE49-F238E27FC236}">
                <a16:creationId xmlns:a16="http://schemas.microsoft.com/office/drawing/2014/main" id="{8DDAA72F-69F1-9A40-8945-724CF2533B07}"/>
              </a:ext>
            </a:extLst>
          </p:cNvPr>
          <p:cNvSpPr/>
          <p:nvPr/>
        </p:nvSpPr>
        <p:spPr>
          <a:xfrm>
            <a:off x="4060102" y="4804946"/>
            <a:ext cx="5248424" cy="338554"/>
          </a:xfrm>
          <a:prstGeom prst="rect">
            <a:avLst/>
          </a:prstGeom>
        </p:spPr>
        <p:txBody>
          <a:bodyPr wrap="none">
            <a:spAutoFit/>
          </a:bodyPr>
          <a:lstStyle/>
          <a:p>
            <a:r>
              <a:rPr lang="en-FI" sz="1600" dirty="0"/>
              <a:t>(Copiello 2020 https://www.mdpi.com/2304-6775/8/1/3)</a:t>
            </a:r>
          </a:p>
        </p:txBody>
      </p:sp>
    </p:spTree>
    <p:extLst>
      <p:ext uri="{BB962C8B-B14F-4D97-AF65-F5344CB8AC3E}">
        <p14:creationId xmlns:p14="http://schemas.microsoft.com/office/powerpoint/2010/main" val="199557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ltLang="sv-FI"/>
              <a:t>© Hanken</a:t>
            </a:r>
          </a:p>
        </p:txBody>
      </p:sp>
      <p:sp>
        <p:nvSpPr>
          <p:cNvPr id="5" name="Rectangle 4">
            <a:extLst>
              <a:ext uri="{C183D7F6-B498-43B3-948B-1728B52AA6E4}">
                <adec:decorative xmlns:adec="http://schemas.microsoft.com/office/drawing/2017/decorative" val="1"/>
              </a:ext>
            </a:extLst>
          </p:cNvPr>
          <p:cNvSpPr/>
          <p:nvPr/>
        </p:nvSpPr>
        <p:spPr>
          <a:xfrm>
            <a:off x="0" y="0"/>
            <a:ext cx="9144000" cy="539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5542" y="1001159"/>
            <a:ext cx="7352145" cy="3390563"/>
          </a:xfrm>
        </p:spPr>
        <p:txBody>
          <a:bodyPr/>
          <a:lstStyle/>
          <a:p>
            <a:pPr algn="ctr"/>
            <a:r>
              <a:rPr lang="en-US" dirty="0"/>
              <a:t>Full open access journals</a:t>
            </a:r>
          </a:p>
        </p:txBody>
      </p:sp>
    </p:spTree>
    <p:extLst>
      <p:ext uri="{BB962C8B-B14F-4D97-AF65-F5344CB8AC3E}">
        <p14:creationId xmlns:p14="http://schemas.microsoft.com/office/powerpoint/2010/main" val="240211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ize of planets for comparision.">
            <a:extLst>
              <a:ext uri="{FF2B5EF4-FFF2-40B4-BE49-F238E27FC236}">
                <a16:creationId xmlns:a16="http://schemas.microsoft.com/office/drawing/2014/main" id="{B4155589-A3DD-4C08-B834-9E6838D543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7519"/>
            <a:ext cx="9144000" cy="5143501"/>
          </a:xfrm>
          <a:prstGeom prst="rect">
            <a:avLst/>
          </a:prstGeom>
        </p:spPr>
      </p:pic>
      <p:sp>
        <p:nvSpPr>
          <p:cNvPr id="10" name="Flowchart: Connector 9" descr="APC-based journals.">
            <a:extLst>
              <a:ext uri="{FF2B5EF4-FFF2-40B4-BE49-F238E27FC236}">
                <a16:creationId xmlns:a16="http://schemas.microsoft.com/office/drawing/2014/main" id="{4F6083B1-A442-4349-BFC0-485BA0FBEF76}"/>
              </a:ext>
            </a:extLst>
          </p:cNvPr>
          <p:cNvSpPr/>
          <p:nvPr/>
        </p:nvSpPr>
        <p:spPr>
          <a:xfrm>
            <a:off x="6433893" y="3358854"/>
            <a:ext cx="1659976" cy="1530670"/>
          </a:xfrm>
          <a:prstGeom prst="flowChartConnector">
            <a:avLst/>
          </a:prstGeom>
          <a:blipFill>
            <a:blip r:embed="rId4"/>
            <a:tile tx="0" ty="0" sx="100000" sy="100000" flip="none" algn="tl"/>
          </a:blipFill>
          <a:effectLst>
            <a:outerShdw blurRad="76200" dir="13500000" sy="23000" kx="1200000" algn="br" rotWithShape="0">
              <a:prstClr val="black">
                <a:alpha val="2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APC-based journals</a:t>
            </a:r>
            <a:endParaRPr lang="en-FI" b="1" dirty="0">
              <a:solidFill>
                <a:srgbClr val="FFFFFF"/>
              </a:solidFill>
            </a:endParaRPr>
          </a:p>
        </p:txBody>
      </p:sp>
      <p:sp>
        <p:nvSpPr>
          <p:cNvPr id="11" name="Flowchart: Connector 10" descr="Non-APC-based journals.">
            <a:extLst>
              <a:ext uri="{FF2B5EF4-FFF2-40B4-BE49-F238E27FC236}">
                <a16:creationId xmlns:a16="http://schemas.microsoft.com/office/drawing/2014/main" id="{93ED91B6-222F-4A38-838D-6456BAF1ACAA}"/>
              </a:ext>
            </a:extLst>
          </p:cNvPr>
          <p:cNvSpPr/>
          <p:nvPr/>
        </p:nvSpPr>
        <p:spPr>
          <a:xfrm>
            <a:off x="253041" y="3417518"/>
            <a:ext cx="1754981" cy="1524919"/>
          </a:xfrm>
          <a:prstGeom prst="flowChartConnector">
            <a:avLst/>
          </a:prstGeom>
          <a:blipFill>
            <a:blip r:embed="rId5"/>
            <a:tile tx="0" ty="0" sx="100000" sy="100000" flip="none" algn="tl"/>
          </a:blipFill>
          <a:ln>
            <a:solidFill>
              <a:schemeClr val="bg2">
                <a:lumMod val="60000"/>
                <a:lumOff val="4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Non-APC-based journals</a:t>
            </a:r>
            <a:endParaRPr lang="en-FI" b="1" dirty="0"/>
          </a:p>
        </p:txBody>
      </p:sp>
      <p:sp>
        <p:nvSpPr>
          <p:cNvPr id="13" name="TextBox 12">
            <a:extLst>
              <a:ext uri="{FF2B5EF4-FFF2-40B4-BE49-F238E27FC236}">
                <a16:creationId xmlns:a16="http://schemas.microsoft.com/office/drawing/2014/main" id="{1443BD7E-BAB3-4295-8EEB-101D43A0863E}"/>
              </a:ext>
            </a:extLst>
          </p:cNvPr>
          <p:cNvSpPr txBox="1"/>
          <p:nvPr/>
        </p:nvSpPr>
        <p:spPr>
          <a:xfrm rot="16200000">
            <a:off x="6345807" y="2435170"/>
            <a:ext cx="5176967" cy="461665"/>
          </a:xfrm>
          <a:prstGeom prst="rect">
            <a:avLst/>
          </a:prstGeom>
          <a:noFill/>
        </p:spPr>
        <p:txBody>
          <a:bodyPr wrap="square">
            <a:spAutoFit/>
          </a:bodyPr>
          <a:lstStyle/>
          <a:p>
            <a:r>
              <a:rPr lang="en-US" sz="1200" dirty="0"/>
              <a:t>Original image CC-BY SA by </a:t>
            </a:r>
            <a:r>
              <a:rPr lang="en-US" sz="1200" dirty="0" err="1"/>
              <a:t>Lsmpascal</a:t>
            </a:r>
            <a:r>
              <a:rPr lang="en-US" sz="1200" dirty="0"/>
              <a:t> </a:t>
            </a:r>
            <a:r>
              <a:rPr lang="en-FI" sz="1200" dirty="0"/>
              <a:t>https://commons.wikimedia.org/wiki/File:Size_planets_comparison.jpg</a:t>
            </a:r>
          </a:p>
        </p:txBody>
      </p:sp>
      <p:sp>
        <p:nvSpPr>
          <p:cNvPr id="2" name="Title 1">
            <a:extLst>
              <a:ext uri="{FF2B5EF4-FFF2-40B4-BE49-F238E27FC236}">
                <a16:creationId xmlns:a16="http://schemas.microsoft.com/office/drawing/2014/main" id="{596BD687-338D-4082-9EC9-41DC4E21DCEC}"/>
              </a:ext>
            </a:extLst>
          </p:cNvPr>
          <p:cNvSpPr>
            <a:spLocks noGrp="1"/>
          </p:cNvSpPr>
          <p:nvPr>
            <p:ph type="title"/>
          </p:nvPr>
        </p:nvSpPr>
        <p:spPr>
          <a:xfrm>
            <a:off x="1285877" y="44053"/>
            <a:ext cx="6807992" cy="857250"/>
          </a:xfrm>
        </p:spPr>
        <p:txBody>
          <a:bodyPr/>
          <a:lstStyle/>
          <a:p>
            <a:r>
              <a:rPr lang="en-US" dirty="0">
                <a:highlight>
                  <a:srgbClr val="000000"/>
                </a:highlight>
              </a:rPr>
              <a:t>Small difference, huge implications</a:t>
            </a:r>
            <a:endParaRPr lang="en-FI" dirty="0">
              <a:highlight>
                <a:srgbClr val="000000"/>
              </a:highlight>
            </a:endParaRPr>
          </a:p>
        </p:txBody>
      </p:sp>
    </p:spTree>
    <p:extLst>
      <p:ext uri="{BB962C8B-B14F-4D97-AF65-F5344CB8AC3E}">
        <p14:creationId xmlns:p14="http://schemas.microsoft.com/office/powerpoint/2010/main" val="1430648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Gruyter logo.">
            <a:extLst>
              <a:ext uri="{FF2B5EF4-FFF2-40B4-BE49-F238E27FC236}">
                <a16:creationId xmlns:a16="http://schemas.microsoft.com/office/drawing/2014/main" id="{2CF4AA92-B916-C048-A82F-B84EBE2EC0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9459" y="2559355"/>
            <a:ext cx="1568141" cy="15681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DPI logo.">
            <a:extLst>
              <a:ext uri="{FF2B5EF4-FFF2-40B4-BE49-F238E27FC236}">
                <a16:creationId xmlns:a16="http://schemas.microsoft.com/office/drawing/2014/main" id="{44B87808-811C-2644-9565-AB436C82046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4566" y="1056819"/>
            <a:ext cx="16256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ontiers logo.">
            <a:extLst>
              <a:ext uri="{FF2B5EF4-FFF2-40B4-BE49-F238E27FC236}">
                <a16:creationId xmlns:a16="http://schemas.microsoft.com/office/drawing/2014/main" id="{CB5CE3C5-4086-F246-AD7A-A20F5EA33DB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84036" y="1056819"/>
            <a:ext cx="2823467" cy="7905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ndawi logo.">
            <a:extLst>
              <a:ext uri="{FF2B5EF4-FFF2-40B4-BE49-F238E27FC236}">
                <a16:creationId xmlns:a16="http://schemas.microsoft.com/office/drawing/2014/main" id="{B48BA492-06FE-984A-A449-FD2F47F4C46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24015" y="3543609"/>
            <a:ext cx="1511300" cy="1511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OS logo.">
            <a:extLst>
              <a:ext uri="{FF2B5EF4-FFF2-40B4-BE49-F238E27FC236}">
                <a16:creationId xmlns:a16="http://schemas.microsoft.com/office/drawing/2014/main" id="{C005395F-6694-324E-A7F6-6C26E54894C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57507" y="1847390"/>
            <a:ext cx="1644315" cy="12958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omed Central logo.">
            <a:extLst>
              <a:ext uri="{FF2B5EF4-FFF2-40B4-BE49-F238E27FC236}">
                <a16:creationId xmlns:a16="http://schemas.microsoft.com/office/drawing/2014/main" id="{6F8C4D13-FBFC-A946-90CC-569F851A0E8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75755" y="1205796"/>
            <a:ext cx="2500497" cy="9903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9FF0E7-A8CB-2845-B983-361032CC451B}"/>
              </a:ext>
            </a:extLst>
          </p:cNvPr>
          <p:cNvSpPr/>
          <p:nvPr/>
        </p:nvSpPr>
        <p:spPr>
          <a:xfrm>
            <a:off x="108685" y="4858302"/>
            <a:ext cx="5812325" cy="276999"/>
          </a:xfrm>
          <a:prstGeom prst="rect">
            <a:avLst/>
          </a:prstGeom>
        </p:spPr>
        <p:txBody>
          <a:bodyPr wrap="square">
            <a:spAutoFit/>
          </a:bodyPr>
          <a:lstStyle/>
          <a:p>
            <a:r>
              <a:rPr lang="en-GB" sz="1200" dirty="0"/>
              <a:t>(Rodrigues, </a:t>
            </a:r>
            <a:r>
              <a:rPr lang="en-GB" sz="1200" dirty="0" err="1"/>
              <a:t>Abadal</a:t>
            </a:r>
            <a:r>
              <a:rPr lang="en-GB" sz="1200" dirty="0"/>
              <a:t>, de Araújo 2020 https://</a:t>
            </a:r>
            <a:r>
              <a:rPr lang="en-GB" sz="1200" dirty="0" err="1"/>
              <a:t>doi.org</a:t>
            </a:r>
            <a:r>
              <a:rPr lang="en-GB" sz="1200" dirty="0"/>
              <a:t>/10.1371/journal.pone.0233432)</a:t>
            </a:r>
            <a:endParaRPr lang="en-FI" sz="1200" dirty="0"/>
          </a:p>
        </p:txBody>
      </p:sp>
      <p:sp>
        <p:nvSpPr>
          <p:cNvPr id="5" name="Rectangle 4">
            <a:extLst>
              <a:ext uri="{FF2B5EF4-FFF2-40B4-BE49-F238E27FC236}">
                <a16:creationId xmlns:a16="http://schemas.microsoft.com/office/drawing/2014/main" id="{A26B346E-FE45-E643-88E3-F7C52E3E9CD3}"/>
              </a:ext>
            </a:extLst>
          </p:cNvPr>
          <p:cNvSpPr/>
          <p:nvPr/>
        </p:nvSpPr>
        <p:spPr>
          <a:xfrm>
            <a:off x="360540" y="2544933"/>
            <a:ext cx="6069012" cy="1754326"/>
          </a:xfrm>
          <a:prstGeom prst="rect">
            <a:avLst/>
          </a:prstGeom>
        </p:spPr>
        <p:txBody>
          <a:bodyPr wrap="square">
            <a:spAutoFit/>
          </a:bodyPr>
          <a:lstStyle/>
          <a:p>
            <a:r>
              <a:rPr lang="en-GB" dirty="0">
                <a:solidFill>
                  <a:srgbClr val="202020"/>
                </a:solidFill>
                <a:latin typeface="Helvetica" pitchFamily="2" charset="0"/>
              </a:rPr>
              <a:t>“The results reveal a fast-rising oligopoly, […..] Commercial publishers clearly exercise control over the scope of journals and the creation of new titles, according to the interests of their companies, which are not necessarily the same as those of the scientific community or of society in general.”</a:t>
            </a:r>
            <a:endParaRPr lang="en-FI" dirty="0"/>
          </a:p>
        </p:txBody>
      </p:sp>
      <p:sp>
        <p:nvSpPr>
          <p:cNvPr id="2" name="Title 1">
            <a:extLst>
              <a:ext uri="{FF2B5EF4-FFF2-40B4-BE49-F238E27FC236}">
                <a16:creationId xmlns:a16="http://schemas.microsoft.com/office/drawing/2014/main" id="{BE6221D6-7AD1-4E43-A869-6B8B719066CB}"/>
              </a:ext>
            </a:extLst>
          </p:cNvPr>
          <p:cNvSpPr>
            <a:spLocks noGrp="1"/>
          </p:cNvSpPr>
          <p:nvPr>
            <p:ph type="title"/>
          </p:nvPr>
        </p:nvSpPr>
        <p:spPr>
          <a:xfrm>
            <a:off x="1081549" y="44053"/>
            <a:ext cx="6273342" cy="857250"/>
          </a:xfrm>
        </p:spPr>
        <p:txBody>
          <a:bodyPr/>
          <a:lstStyle/>
          <a:p>
            <a:r>
              <a:rPr lang="en-FI" sz="2800" dirty="0"/>
              <a:t>OA-focused journal publishers</a:t>
            </a:r>
            <a:r>
              <a:rPr lang="en-US" sz="2800" dirty="0"/>
              <a:t> also</a:t>
            </a:r>
            <a:r>
              <a:rPr lang="en-FI" sz="2800" dirty="0"/>
              <a:t> show</a:t>
            </a:r>
            <a:r>
              <a:rPr lang="en-US" sz="2800" dirty="0"/>
              <a:t> signs of</a:t>
            </a:r>
            <a:r>
              <a:rPr lang="en-FI" sz="2800" dirty="0"/>
              <a:t> market aggregation</a:t>
            </a:r>
          </a:p>
        </p:txBody>
      </p:sp>
    </p:spTree>
    <p:extLst>
      <p:ext uri="{BB962C8B-B14F-4D97-AF65-F5344CB8AC3E}">
        <p14:creationId xmlns:p14="http://schemas.microsoft.com/office/powerpoint/2010/main" val="3526975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AB2E-A5BA-3E44-9DAA-CD4FDB52FDF5}"/>
              </a:ext>
            </a:extLst>
          </p:cNvPr>
          <p:cNvSpPr>
            <a:spLocks noGrp="1"/>
          </p:cNvSpPr>
          <p:nvPr>
            <p:ph type="title"/>
          </p:nvPr>
        </p:nvSpPr>
        <p:spPr>
          <a:xfrm>
            <a:off x="1080841" y="44053"/>
            <a:ext cx="6905998" cy="857250"/>
          </a:xfrm>
        </p:spPr>
        <p:txBody>
          <a:bodyPr/>
          <a:lstStyle/>
          <a:p>
            <a:r>
              <a:rPr lang="en-FI" sz="2400" dirty="0"/>
              <a:t>Rather than converting journals, big publishers are adding OA journals</a:t>
            </a:r>
          </a:p>
        </p:txBody>
      </p:sp>
      <p:pic>
        <p:nvPicPr>
          <p:cNvPr id="5" name="Picture 4" descr="Screenshot of news of Wiley announcing the acquisition of Hindawi.">
            <a:extLst>
              <a:ext uri="{FF2B5EF4-FFF2-40B4-BE49-F238E27FC236}">
                <a16:creationId xmlns:a16="http://schemas.microsoft.com/office/drawing/2014/main" id="{A0465AC0-0C49-5D43-84F6-FCBD5349A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87" y="3601049"/>
            <a:ext cx="6274051" cy="1630941"/>
          </a:xfrm>
          <a:prstGeom prst="rect">
            <a:avLst/>
          </a:prstGeom>
        </p:spPr>
      </p:pic>
      <p:pic>
        <p:nvPicPr>
          <p:cNvPr id="6" name="Picture 5" descr="Screenshot of news of Co-Action Publishing joining Taylor &amp; Francis group.">
            <a:extLst>
              <a:ext uri="{FF2B5EF4-FFF2-40B4-BE49-F238E27FC236}">
                <a16:creationId xmlns:a16="http://schemas.microsoft.com/office/drawing/2014/main" id="{6A2B5713-17FF-874D-B651-31BFD6BDF1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412" y="1052662"/>
            <a:ext cx="4309434" cy="1319764"/>
          </a:xfrm>
          <a:prstGeom prst="rect">
            <a:avLst/>
          </a:prstGeom>
        </p:spPr>
      </p:pic>
      <p:pic>
        <p:nvPicPr>
          <p:cNvPr id="7" name="Picture 6" descr="Screenshot of news about Taylor &amp; Francis buying OA publisher Dove Medical.">
            <a:extLst>
              <a:ext uri="{FF2B5EF4-FFF2-40B4-BE49-F238E27FC236}">
                <a16:creationId xmlns:a16="http://schemas.microsoft.com/office/drawing/2014/main" id="{77DFFD3C-1EEF-2A4F-8B48-7A1EB8F57C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3074" y="1968191"/>
            <a:ext cx="4560926" cy="1864159"/>
          </a:xfrm>
          <a:prstGeom prst="rect">
            <a:avLst/>
          </a:prstGeom>
        </p:spPr>
      </p:pic>
    </p:spTree>
    <p:extLst>
      <p:ext uri="{BB962C8B-B14F-4D97-AF65-F5344CB8AC3E}">
        <p14:creationId xmlns:p14="http://schemas.microsoft.com/office/powerpoint/2010/main" val="59881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ltLang="sv-FI"/>
              <a:t>© Hanken</a:t>
            </a:r>
          </a:p>
        </p:txBody>
      </p:sp>
      <p:sp>
        <p:nvSpPr>
          <p:cNvPr id="5" name="Rectangle 4">
            <a:extLst>
              <a:ext uri="{C183D7F6-B498-43B3-948B-1728B52AA6E4}">
                <adec:decorative xmlns:adec="http://schemas.microsoft.com/office/drawing/2017/decorative" val="1"/>
              </a:ext>
            </a:extLst>
          </p:cNvPr>
          <p:cNvSpPr/>
          <p:nvPr/>
        </p:nvSpPr>
        <p:spPr>
          <a:xfrm>
            <a:off x="0" y="0"/>
            <a:ext cx="9144000" cy="539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971" y="-1"/>
            <a:ext cx="8310520" cy="5392881"/>
          </a:xfrm>
        </p:spPr>
        <p:txBody>
          <a:bodyPr/>
          <a:lstStyle/>
          <a:p>
            <a:pPr algn="ctr"/>
            <a:r>
              <a:rPr lang="en-US" dirty="0"/>
              <a:t>Not only talking strictly about money. </a:t>
            </a:r>
            <a:br>
              <a:rPr lang="en-US" dirty="0"/>
            </a:br>
            <a:br>
              <a:rPr lang="en-US" dirty="0"/>
            </a:br>
            <a:r>
              <a:rPr lang="en-US" dirty="0"/>
              <a:t>Also concerns </a:t>
            </a:r>
            <a:r>
              <a:rPr lang="en-US" b="1" dirty="0"/>
              <a:t>equality of participation </a:t>
            </a:r>
            <a:r>
              <a:rPr lang="en-US" dirty="0"/>
              <a:t>and </a:t>
            </a:r>
            <a:r>
              <a:rPr lang="en-US" b="1" dirty="0"/>
              <a:t>well-functioning scholarly communication</a:t>
            </a:r>
            <a:r>
              <a:rPr lang="en-US" dirty="0"/>
              <a:t>.</a:t>
            </a:r>
          </a:p>
        </p:txBody>
      </p:sp>
    </p:spTree>
    <p:extLst>
      <p:ext uri="{BB962C8B-B14F-4D97-AF65-F5344CB8AC3E}">
        <p14:creationId xmlns:p14="http://schemas.microsoft.com/office/powerpoint/2010/main" val="439451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nsfer logo.">
            <a:extLst>
              <a:ext uri="{FF2B5EF4-FFF2-40B4-BE49-F238E27FC236}">
                <a16:creationId xmlns:a16="http://schemas.microsoft.com/office/drawing/2014/main" id="{2DA4FC25-F693-6F4D-A883-C7D979B2FD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1712" y="2571750"/>
            <a:ext cx="2652288" cy="659149"/>
          </a:xfrm>
          <a:prstGeom prst="rect">
            <a:avLst/>
          </a:prstGeom>
        </p:spPr>
      </p:pic>
      <p:pic>
        <p:nvPicPr>
          <p:cNvPr id="8" name="Picture 7" descr="ISSN logo.">
            <a:extLst>
              <a:ext uri="{FF2B5EF4-FFF2-40B4-BE49-F238E27FC236}">
                <a16:creationId xmlns:a16="http://schemas.microsoft.com/office/drawing/2014/main" id="{CAF4C427-62C4-3543-A11D-CEDC0D486C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712" y="1912602"/>
            <a:ext cx="2652288" cy="659148"/>
          </a:xfrm>
          <a:prstGeom prst="rect">
            <a:avLst/>
          </a:prstGeom>
        </p:spPr>
      </p:pic>
      <p:sp>
        <p:nvSpPr>
          <p:cNvPr id="7" name="Rectangle 6">
            <a:extLst>
              <a:ext uri="{FF2B5EF4-FFF2-40B4-BE49-F238E27FC236}">
                <a16:creationId xmlns:a16="http://schemas.microsoft.com/office/drawing/2014/main" id="{68D1B803-BCA4-1D47-A4B5-34A71F722428}"/>
              </a:ext>
            </a:extLst>
          </p:cNvPr>
          <p:cNvSpPr/>
          <p:nvPr/>
        </p:nvSpPr>
        <p:spPr>
          <a:xfrm>
            <a:off x="6404035" y="4911328"/>
            <a:ext cx="2832378" cy="276999"/>
          </a:xfrm>
          <a:prstGeom prst="rect">
            <a:avLst/>
          </a:prstGeom>
        </p:spPr>
        <p:txBody>
          <a:bodyPr wrap="none">
            <a:spAutoFit/>
          </a:bodyPr>
          <a:lstStyle/>
          <a:p>
            <a:r>
              <a:rPr lang="fi-FI" sz="1200" dirty="0">
                <a:solidFill>
                  <a:srgbClr val="0070C0"/>
                </a:solidFill>
                <a:hlinkClick r:id="rId5">
                  <a:extLst>
                    <a:ext uri="{A12FA001-AC4F-418D-AE19-62706E023703}">
                      <ahyp:hlinkClr xmlns:ahyp="http://schemas.microsoft.com/office/drawing/2018/hyperlinkcolor" val="tx"/>
                    </a:ext>
                  </a:extLst>
                </a:hlinkClick>
              </a:rPr>
              <a:t>https://journaltransfer.issn.org/statistics</a:t>
            </a:r>
            <a:endParaRPr lang="fi-FI" sz="1200" dirty="0">
              <a:solidFill>
                <a:srgbClr val="0070C0"/>
              </a:solidFill>
            </a:endParaRPr>
          </a:p>
        </p:txBody>
      </p:sp>
      <p:pic>
        <p:nvPicPr>
          <p:cNvPr id="3" name="Picture 2" descr="Number of tranfer alerts per receiving publisher showing Sage and Taylor &amp; Francis having the largest shares.">
            <a:extLst>
              <a:ext uri="{FF2B5EF4-FFF2-40B4-BE49-F238E27FC236}">
                <a16:creationId xmlns:a16="http://schemas.microsoft.com/office/drawing/2014/main" id="{6E740BD2-5D70-8241-87EA-540F867B96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896" y="1155705"/>
            <a:ext cx="6123581" cy="3894122"/>
          </a:xfrm>
          <a:prstGeom prst="rect">
            <a:avLst/>
          </a:prstGeom>
        </p:spPr>
      </p:pic>
      <p:sp>
        <p:nvSpPr>
          <p:cNvPr id="2" name="Title 1">
            <a:extLst>
              <a:ext uri="{FF2B5EF4-FFF2-40B4-BE49-F238E27FC236}">
                <a16:creationId xmlns:a16="http://schemas.microsoft.com/office/drawing/2014/main" id="{44EA0FDC-31E7-3344-83E9-24A18E464152}"/>
              </a:ext>
            </a:extLst>
          </p:cNvPr>
          <p:cNvSpPr>
            <a:spLocks noGrp="1"/>
          </p:cNvSpPr>
          <p:nvPr>
            <p:ph type="title"/>
          </p:nvPr>
        </p:nvSpPr>
        <p:spPr>
          <a:xfrm>
            <a:off x="1012724" y="44053"/>
            <a:ext cx="6734962" cy="857250"/>
          </a:xfrm>
        </p:spPr>
        <p:txBody>
          <a:bodyPr/>
          <a:lstStyle/>
          <a:p>
            <a:r>
              <a:rPr lang="fi-FI" sz="2400" dirty="0"/>
              <a:t>…and journals keep changing hands overall, often from smaller to larger publishers</a:t>
            </a:r>
          </a:p>
        </p:txBody>
      </p:sp>
    </p:spTree>
    <p:extLst>
      <p:ext uri="{BB962C8B-B14F-4D97-AF65-F5344CB8AC3E}">
        <p14:creationId xmlns:p14="http://schemas.microsoft.com/office/powerpoint/2010/main" val="54153497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4216-792C-1843-98E2-13551BB7B2C4}"/>
              </a:ext>
            </a:extLst>
          </p:cNvPr>
          <p:cNvSpPr>
            <a:spLocks noGrp="1"/>
          </p:cNvSpPr>
          <p:nvPr>
            <p:ph type="title"/>
          </p:nvPr>
        </p:nvSpPr>
        <p:spPr>
          <a:xfrm>
            <a:off x="1101213" y="44053"/>
            <a:ext cx="6912077" cy="857250"/>
          </a:xfrm>
        </p:spPr>
        <p:txBody>
          <a:bodyPr/>
          <a:lstStyle/>
          <a:p>
            <a:r>
              <a:rPr lang="en-GB" sz="2000" dirty="0"/>
              <a:t>Prices of APC OA journals have increased as journals have become indexed and publication volumes have increased </a:t>
            </a:r>
            <a:endParaRPr lang="en-FI" sz="2000" dirty="0"/>
          </a:p>
        </p:txBody>
      </p:sp>
      <p:pic>
        <p:nvPicPr>
          <p:cNvPr id="6" name="Picture 5" descr="Figure from Khoo 2019 showing article processing charges and number of articles in years 2012-2018 for BMC, Frontiers, MDPI and Hindawi. BMC and Frontiers have higher APCs than others, the number of artcles has been growing especially for Frontiers and MDPI.">
            <a:extLst>
              <a:ext uri="{FF2B5EF4-FFF2-40B4-BE49-F238E27FC236}">
                <a16:creationId xmlns:a16="http://schemas.microsoft.com/office/drawing/2014/main" id="{74BEE14A-22C3-E94F-859E-B2CB1D0D06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871" y="1291970"/>
            <a:ext cx="6621019" cy="3532443"/>
          </a:xfrm>
          <a:prstGeom prst="rect">
            <a:avLst/>
          </a:prstGeom>
        </p:spPr>
      </p:pic>
      <p:sp>
        <p:nvSpPr>
          <p:cNvPr id="7" name="Rectangle 6">
            <a:extLst>
              <a:ext uri="{FF2B5EF4-FFF2-40B4-BE49-F238E27FC236}">
                <a16:creationId xmlns:a16="http://schemas.microsoft.com/office/drawing/2014/main" id="{5CB3F0F7-76D0-D84E-880F-57C2A61B866C}"/>
              </a:ext>
            </a:extLst>
          </p:cNvPr>
          <p:cNvSpPr/>
          <p:nvPr/>
        </p:nvSpPr>
        <p:spPr>
          <a:xfrm>
            <a:off x="6009809" y="4866501"/>
            <a:ext cx="3236784" cy="276999"/>
          </a:xfrm>
          <a:prstGeom prst="rect">
            <a:avLst/>
          </a:prstGeom>
        </p:spPr>
        <p:txBody>
          <a:bodyPr wrap="none">
            <a:spAutoFit/>
          </a:bodyPr>
          <a:lstStyle/>
          <a:p>
            <a:r>
              <a:rPr lang="en-FI" sz="1200" dirty="0"/>
              <a:t>(Khoo 2019 http://doi.org/10.18352/lq.10280)</a:t>
            </a:r>
          </a:p>
        </p:txBody>
      </p:sp>
    </p:spTree>
    <p:extLst>
      <p:ext uri="{BB962C8B-B14F-4D97-AF65-F5344CB8AC3E}">
        <p14:creationId xmlns:p14="http://schemas.microsoft.com/office/powerpoint/2010/main" val="1529247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008825-C68A-43C3-B4FA-EC12399C63A9}"/>
              </a:ext>
            </a:extLst>
          </p:cNvPr>
          <p:cNvSpPr txBox="1"/>
          <p:nvPr/>
        </p:nvSpPr>
        <p:spPr>
          <a:xfrm>
            <a:off x="132080" y="4920828"/>
            <a:ext cx="4572000" cy="261610"/>
          </a:xfrm>
          <a:prstGeom prst="rect">
            <a:avLst/>
          </a:prstGeom>
          <a:noFill/>
        </p:spPr>
        <p:txBody>
          <a:bodyPr wrap="square">
            <a:spAutoFit/>
          </a:bodyPr>
          <a:lstStyle/>
          <a:p>
            <a:r>
              <a:rPr lang="fi-FI" sz="1100" dirty="0"/>
              <a:t>https://doi.org/10.5281/zenodo.4558704</a:t>
            </a:r>
            <a:endParaRPr lang="en-FI" sz="1100" dirty="0"/>
          </a:p>
        </p:txBody>
      </p:sp>
      <p:pic>
        <p:nvPicPr>
          <p:cNvPr id="6" name="Picture 5" descr="Cover page of the OA  Diamond journals study.">
            <a:extLst>
              <a:ext uri="{FF2B5EF4-FFF2-40B4-BE49-F238E27FC236}">
                <a16:creationId xmlns:a16="http://schemas.microsoft.com/office/drawing/2014/main" id="{F231E684-AB64-4016-BC47-A2F4B53A5C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77" y="976208"/>
            <a:ext cx="2770752" cy="3944620"/>
          </a:xfrm>
          <a:prstGeom prst="rect">
            <a:avLst/>
          </a:prstGeom>
        </p:spPr>
      </p:pic>
      <p:sp>
        <p:nvSpPr>
          <p:cNvPr id="14" name="TextBox 13">
            <a:extLst>
              <a:ext uri="{FF2B5EF4-FFF2-40B4-BE49-F238E27FC236}">
                <a16:creationId xmlns:a16="http://schemas.microsoft.com/office/drawing/2014/main" id="{23AB0322-A996-4294-97B3-C310253DF0AD}"/>
              </a:ext>
            </a:extLst>
          </p:cNvPr>
          <p:cNvSpPr txBox="1"/>
          <p:nvPr/>
        </p:nvSpPr>
        <p:spPr>
          <a:xfrm>
            <a:off x="3078480" y="4295789"/>
            <a:ext cx="5814907" cy="369332"/>
          </a:xfrm>
          <a:prstGeom prst="rect">
            <a:avLst/>
          </a:prstGeom>
          <a:noFill/>
        </p:spPr>
        <p:txBody>
          <a:bodyPr wrap="square">
            <a:spAutoFit/>
          </a:bodyPr>
          <a:lstStyle/>
          <a:p>
            <a:r>
              <a:rPr lang="en-US" dirty="0">
                <a:latin typeface="+mn-lt"/>
              </a:rPr>
              <a:t>“70% declared less than $/€10,000 annual costs” </a:t>
            </a:r>
            <a:r>
              <a:rPr lang="en-US" i="1" dirty="0">
                <a:latin typeface="+mn-lt"/>
              </a:rPr>
              <a:t>[p.7]</a:t>
            </a:r>
            <a:endParaRPr lang="en-FI" dirty="0">
              <a:latin typeface="+mn-lt"/>
            </a:endParaRPr>
          </a:p>
        </p:txBody>
      </p:sp>
      <p:sp>
        <p:nvSpPr>
          <p:cNvPr id="12" name="TextBox 11">
            <a:extLst>
              <a:ext uri="{FF2B5EF4-FFF2-40B4-BE49-F238E27FC236}">
                <a16:creationId xmlns:a16="http://schemas.microsoft.com/office/drawing/2014/main" id="{72133A1E-A8AE-480A-961B-E174288F2DB9}"/>
              </a:ext>
            </a:extLst>
          </p:cNvPr>
          <p:cNvSpPr txBox="1"/>
          <p:nvPr/>
        </p:nvSpPr>
        <p:spPr>
          <a:xfrm>
            <a:off x="3078480" y="2294617"/>
            <a:ext cx="5632026" cy="1754326"/>
          </a:xfrm>
          <a:prstGeom prst="rect">
            <a:avLst/>
          </a:prstGeom>
          <a:noFill/>
        </p:spPr>
        <p:txBody>
          <a:bodyPr wrap="square">
            <a:spAutoFit/>
          </a:bodyPr>
          <a:lstStyle/>
          <a:p>
            <a:r>
              <a:rPr lang="en-US" i="1" dirty="0">
                <a:latin typeface="+mn-lt"/>
              </a:rPr>
              <a:t>“The OA diamond sector is diverse in terms of regions (45% in Europe, 25% in Latin America, 16% in Asia, 5% in the US/Canada) and disciplines (60% HSS, 22% science, 17% medicine). In Europe, more than half of them are based in one of the Eastern European countries.” [p.7]</a:t>
            </a:r>
            <a:endParaRPr lang="en-FI" i="1" dirty="0">
              <a:latin typeface="+mn-lt"/>
            </a:endParaRPr>
          </a:p>
        </p:txBody>
      </p:sp>
      <p:sp>
        <p:nvSpPr>
          <p:cNvPr id="10" name="TextBox 9">
            <a:extLst>
              <a:ext uri="{FF2B5EF4-FFF2-40B4-BE49-F238E27FC236}">
                <a16:creationId xmlns:a16="http://schemas.microsoft.com/office/drawing/2014/main" id="{AEFB4C61-AFD7-465E-9B26-898C0E7EFB21}"/>
              </a:ext>
            </a:extLst>
          </p:cNvPr>
          <p:cNvSpPr txBox="1"/>
          <p:nvPr/>
        </p:nvSpPr>
        <p:spPr>
          <a:xfrm>
            <a:off x="3078480" y="1231915"/>
            <a:ext cx="6010943" cy="923330"/>
          </a:xfrm>
          <a:prstGeom prst="rect">
            <a:avLst/>
          </a:prstGeom>
          <a:noFill/>
        </p:spPr>
        <p:txBody>
          <a:bodyPr wrap="square">
            <a:spAutoFit/>
          </a:bodyPr>
          <a:lstStyle/>
          <a:p>
            <a:r>
              <a:rPr lang="en-US" i="1" dirty="0">
                <a:latin typeface="+mn-lt"/>
              </a:rPr>
              <a:t>“Since 2018, the share of diamond journal articles has been dwindling, which coincides with the increase in articles in APC-based journals.” [p.7]</a:t>
            </a:r>
            <a:endParaRPr lang="en-FI" i="1" dirty="0">
              <a:latin typeface="+mn-lt"/>
            </a:endParaRPr>
          </a:p>
        </p:txBody>
      </p:sp>
      <p:pic>
        <p:nvPicPr>
          <p:cNvPr id="17" name="Graphic 16" descr="Thumbs up sign with solid fill">
            <a:extLst>
              <a:ext uri="{FF2B5EF4-FFF2-40B4-BE49-F238E27FC236}">
                <a16:creationId xmlns:a16="http://schemas.microsoft.com/office/drawing/2014/main" id="{FA74F210-F61D-40EB-ACA5-0D2CAA224F1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16508" y="-13097"/>
            <a:ext cx="914400" cy="914400"/>
          </a:xfrm>
          <a:prstGeom prst="rect">
            <a:avLst/>
          </a:prstGeom>
        </p:spPr>
      </p:pic>
      <p:sp>
        <p:nvSpPr>
          <p:cNvPr id="2" name="Title 1">
            <a:extLst>
              <a:ext uri="{FF2B5EF4-FFF2-40B4-BE49-F238E27FC236}">
                <a16:creationId xmlns:a16="http://schemas.microsoft.com/office/drawing/2014/main" id="{58EFE626-54F3-451B-9EF9-BE19C8DE047E}"/>
              </a:ext>
            </a:extLst>
          </p:cNvPr>
          <p:cNvSpPr>
            <a:spLocks noGrp="1"/>
          </p:cNvSpPr>
          <p:nvPr>
            <p:ph type="title"/>
          </p:nvPr>
        </p:nvSpPr>
        <p:spPr>
          <a:xfrm>
            <a:off x="1027815" y="44053"/>
            <a:ext cx="6327076" cy="857250"/>
          </a:xfrm>
        </p:spPr>
        <p:txBody>
          <a:bodyPr/>
          <a:lstStyle/>
          <a:p>
            <a:r>
              <a:rPr lang="en-US" dirty="0"/>
              <a:t>Diamond OA</a:t>
            </a:r>
            <a:endParaRPr lang="en-FI" dirty="0"/>
          </a:p>
        </p:txBody>
      </p:sp>
    </p:spTree>
    <p:extLst>
      <p:ext uri="{BB962C8B-B14F-4D97-AF65-F5344CB8AC3E}">
        <p14:creationId xmlns:p14="http://schemas.microsoft.com/office/powerpoint/2010/main" val="1747566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ardiff University Press logo.">
            <a:extLst>
              <a:ext uri="{FF2B5EF4-FFF2-40B4-BE49-F238E27FC236}">
                <a16:creationId xmlns:a16="http://schemas.microsoft.com/office/drawing/2014/main" id="{15D74E13-0402-1545-AE42-DC63C89D3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6832" y="3477286"/>
            <a:ext cx="2631312" cy="749618"/>
          </a:xfrm>
          <a:prstGeom prst="rect">
            <a:avLst/>
          </a:prstGeom>
        </p:spPr>
      </p:pic>
      <p:pic>
        <p:nvPicPr>
          <p:cNvPr id="5" name="Picture 4" descr="UCL Press logo.">
            <a:extLst>
              <a:ext uri="{FF2B5EF4-FFF2-40B4-BE49-F238E27FC236}">
                <a16:creationId xmlns:a16="http://schemas.microsoft.com/office/drawing/2014/main" id="{755CB13A-4F0E-8B4C-97C9-7624197BC9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1821" y="3957729"/>
            <a:ext cx="4432179" cy="1185771"/>
          </a:xfrm>
          <a:prstGeom prst="rect">
            <a:avLst/>
          </a:prstGeom>
        </p:spPr>
      </p:pic>
      <p:pic>
        <p:nvPicPr>
          <p:cNvPr id="6" name="Picture 5" descr="Stockholm University Press logo.">
            <a:extLst>
              <a:ext uri="{FF2B5EF4-FFF2-40B4-BE49-F238E27FC236}">
                <a16:creationId xmlns:a16="http://schemas.microsoft.com/office/drawing/2014/main" id="{9376BEE4-1A46-C346-9448-AF5CFD892E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554" y="2351128"/>
            <a:ext cx="3024546" cy="1030031"/>
          </a:xfrm>
          <a:prstGeom prst="rect">
            <a:avLst/>
          </a:prstGeom>
        </p:spPr>
      </p:pic>
      <p:pic>
        <p:nvPicPr>
          <p:cNvPr id="7" name="Picture 6" descr="Helsinki University Press logo.">
            <a:extLst>
              <a:ext uri="{FF2B5EF4-FFF2-40B4-BE49-F238E27FC236}">
                <a16:creationId xmlns:a16="http://schemas.microsoft.com/office/drawing/2014/main" id="{F79469ED-107B-5C43-B9BA-DA7EA9AE09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300905"/>
            <a:ext cx="3206750" cy="972473"/>
          </a:xfrm>
          <a:prstGeom prst="rect">
            <a:avLst/>
          </a:prstGeom>
        </p:spPr>
      </p:pic>
      <p:pic>
        <p:nvPicPr>
          <p:cNvPr id="4" name="Picture 3" descr="LSE Press logo.">
            <a:extLst>
              <a:ext uri="{FF2B5EF4-FFF2-40B4-BE49-F238E27FC236}">
                <a16:creationId xmlns:a16="http://schemas.microsoft.com/office/drawing/2014/main" id="{74B26A79-8506-054D-80BD-A8B3C59DD95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14700" y="1300905"/>
            <a:ext cx="2186275" cy="728758"/>
          </a:xfrm>
          <a:prstGeom prst="rect">
            <a:avLst/>
          </a:prstGeom>
        </p:spPr>
      </p:pic>
      <p:pic>
        <p:nvPicPr>
          <p:cNvPr id="8" name="Picture 7" descr="Lund University Press logo.">
            <a:extLst>
              <a:ext uri="{FF2B5EF4-FFF2-40B4-BE49-F238E27FC236}">
                <a16:creationId xmlns:a16="http://schemas.microsoft.com/office/drawing/2014/main" id="{1EBFE616-90B7-9C48-9679-94394EE16E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83250" y="1300905"/>
            <a:ext cx="2927350" cy="646892"/>
          </a:xfrm>
          <a:prstGeom prst="rect">
            <a:avLst/>
          </a:prstGeom>
        </p:spPr>
      </p:pic>
      <p:pic>
        <p:nvPicPr>
          <p:cNvPr id="9" name="Picture 8" descr="Edinburgh University Library Open Journals logo.">
            <a:extLst>
              <a:ext uri="{FF2B5EF4-FFF2-40B4-BE49-F238E27FC236}">
                <a16:creationId xmlns:a16="http://schemas.microsoft.com/office/drawing/2014/main" id="{8DD6C104-0EA6-9B48-9A93-7A3D6DF216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150" y="4297203"/>
            <a:ext cx="2959100" cy="723052"/>
          </a:xfrm>
          <a:prstGeom prst="rect">
            <a:avLst/>
          </a:prstGeom>
        </p:spPr>
      </p:pic>
      <p:pic>
        <p:nvPicPr>
          <p:cNvPr id="10" name="Picture 9" descr="Goldsmiths Press logo.">
            <a:extLst>
              <a:ext uri="{FF2B5EF4-FFF2-40B4-BE49-F238E27FC236}">
                <a16:creationId xmlns:a16="http://schemas.microsoft.com/office/drawing/2014/main" id="{3B9F5C9B-1A0F-0546-A840-67525EDF03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6027" y="3525650"/>
            <a:ext cx="1955800" cy="675426"/>
          </a:xfrm>
          <a:prstGeom prst="rect">
            <a:avLst/>
          </a:prstGeom>
        </p:spPr>
      </p:pic>
      <p:pic>
        <p:nvPicPr>
          <p:cNvPr id="12" name="Picture 11" descr="University of Westminster Press logo.">
            <a:extLst>
              <a:ext uri="{FF2B5EF4-FFF2-40B4-BE49-F238E27FC236}">
                <a16:creationId xmlns:a16="http://schemas.microsoft.com/office/drawing/2014/main" id="{7520D7FB-8BCF-B442-9030-E35BF1A6EFD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83025" y="2135764"/>
            <a:ext cx="3263900" cy="501175"/>
          </a:xfrm>
          <a:prstGeom prst="rect">
            <a:avLst/>
          </a:prstGeom>
        </p:spPr>
      </p:pic>
      <p:pic>
        <p:nvPicPr>
          <p:cNvPr id="13" name="Picture 12" descr="University of Huddersfield Press logo.">
            <a:extLst>
              <a:ext uri="{FF2B5EF4-FFF2-40B4-BE49-F238E27FC236}">
                <a16:creationId xmlns:a16="http://schemas.microsoft.com/office/drawing/2014/main" id="{B5017F91-E529-9245-877B-716765A83CB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56400" y="2509421"/>
            <a:ext cx="2232594" cy="1345673"/>
          </a:xfrm>
          <a:prstGeom prst="rect">
            <a:avLst/>
          </a:prstGeom>
        </p:spPr>
      </p:pic>
      <p:pic>
        <p:nvPicPr>
          <p:cNvPr id="14" name="Picture 13" descr="White Rose University Press logo.">
            <a:extLst>
              <a:ext uri="{FF2B5EF4-FFF2-40B4-BE49-F238E27FC236}">
                <a16:creationId xmlns:a16="http://schemas.microsoft.com/office/drawing/2014/main" id="{FCF6147B-0A76-364A-9D6F-9AFEF08333F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81550" y="2772926"/>
            <a:ext cx="1598694" cy="688911"/>
          </a:xfrm>
          <a:prstGeom prst="rect">
            <a:avLst/>
          </a:prstGeom>
        </p:spPr>
      </p:pic>
      <p:pic>
        <p:nvPicPr>
          <p:cNvPr id="15" name="Graphic 14" descr="Thumbs up sign with solid fill">
            <a:extLst>
              <a:ext uri="{FF2B5EF4-FFF2-40B4-BE49-F238E27FC236}">
                <a16:creationId xmlns:a16="http://schemas.microsoft.com/office/drawing/2014/main" id="{AAB75D9B-20EC-4CC8-82F0-DDD43162F6CC}"/>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81550" y="-26246"/>
            <a:ext cx="914400" cy="914400"/>
          </a:xfrm>
          <a:prstGeom prst="rect">
            <a:avLst/>
          </a:prstGeom>
        </p:spPr>
      </p:pic>
      <p:sp>
        <p:nvSpPr>
          <p:cNvPr id="2" name="Title 1">
            <a:extLst>
              <a:ext uri="{FF2B5EF4-FFF2-40B4-BE49-F238E27FC236}">
                <a16:creationId xmlns:a16="http://schemas.microsoft.com/office/drawing/2014/main" id="{96285890-F5BA-3249-9415-B19A59626E6F}"/>
              </a:ext>
            </a:extLst>
          </p:cNvPr>
          <p:cNvSpPr>
            <a:spLocks noGrp="1"/>
          </p:cNvSpPr>
          <p:nvPr>
            <p:ph type="title"/>
          </p:nvPr>
        </p:nvSpPr>
        <p:spPr>
          <a:xfrm>
            <a:off x="982495" y="44053"/>
            <a:ext cx="7033096" cy="857250"/>
          </a:xfrm>
        </p:spPr>
        <p:txBody>
          <a:bodyPr/>
          <a:lstStyle/>
          <a:p>
            <a:r>
              <a:rPr lang="fi-FI" dirty="0"/>
              <a:t>University presses</a:t>
            </a:r>
          </a:p>
        </p:txBody>
      </p:sp>
    </p:spTree>
    <p:extLst>
      <p:ext uri="{BB962C8B-B14F-4D97-AF65-F5344CB8AC3E}">
        <p14:creationId xmlns:p14="http://schemas.microsoft.com/office/powerpoint/2010/main" val="125412883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ortal of Croatian scientific and professional journals logo.">
            <a:extLst>
              <a:ext uri="{FF2B5EF4-FFF2-40B4-BE49-F238E27FC236}">
                <a16:creationId xmlns:a16="http://schemas.microsoft.com/office/drawing/2014/main" id="{845DA9B2-C1C4-CF45-985A-EE56BD08BD2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32468" y="3508757"/>
            <a:ext cx="3763233" cy="1198200"/>
          </a:xfrm>
          <a:prstGeom prst="rect">
            <a:avLst/>
          </a:prstGeom>
        </p:spPr>
      </p:pic>
      <p:pic>
        <p:nvPicPr>
          <p:cNvPr id="5" name="Picture 4" descr="SciELO logo.">
            <a:extLst>
              <a:ext uri="{FF2B5EF4-FFF2-40B4-BE49-F238E27FC236}">
                <a16:creationId xmlns:a16="http://schemas.microsoft.com/office/drawing/2014/main" id="{A7B21EFC-BC11-FF40-BF6A-6615F5590DD0}"/>
              </a:ext>
            </a:extLst>
          </p:cNvPr>
          <p:cNvPicPr>
            <a:picLocks noChangeAspect="1"/>
          </p:cNvPicPr>
          <p:nvPr/>
        </p:nvPicPr>
        <p:blipFill>
          <a:blip r:embed="rId3"/>
          <a:stretch>
            <a:fillRect/>
          </a:stretch>
        </p:blipFill>
        <p:spPr>
          <a:xfrm>
            <a:off x="196835" y="945356"/>
            <a:ext cx="2565399" cy="1904315"/>
          </a:xfrm>
          <a:prstGeom prst="rect">
            <a:avLst/>
          </a:prstGeom>
        </p:spPr>
      </p:pic>
      <p:pic>
        <p:nvPicPr>
          <p:cNvPr id="6" name="Picture 5" descr="Journal.fi logo.">
            <a:extLst>
              <a:ext uri="{FF2B5EF4-FFF2-40B4-BE49-F238E27FC236}">
                <a16:creationId xmlns:a16="http://schemas.microsoft.com/office/drawing/2014/main" id="{53C090E5-8A90-1D43-813F-2C74AF8B3B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1234" y="1035643"/>
            <a:ext cx="3749080" cy="2039077"/>
          </a:xfrm>
          <a:prstGeom prst="rect">
            <a:avLst/>
          </a:prstGeom>
        </p:spPr>
      </p:pic>
      <p:pic>
        <p:nvPicPr>
          <p:cNvPr id="3" name="Picture 2" descr="Erudit logo.">
            <a:extLst>
              <a:ext uri="{FF2B5EF4-FFF2-40B4-BE49-F238E27FC236}">
                <a16:creationId xmlns:a16="http://schemas.microsoft.com/office/drawing/2014/main" id="{28F7AC91-6835-F84A-A4BF-6444CEFCF6B8}"/>
              </a:ext>
            </a:extLst>
          </p:cNvPr>
          <p:cNvPicPr>
            <a:picLocks noChangeAspect="1"/>
          </p:cNvPicPr>
          <p:nvPr/>
        </p:nvPicPr>
        <p:blipFill>
          <a:blip r:embed="rId5"/>
          <a:stretch>
            <a:fillRect/>
          </a:stretch>
        </p:blipFill>
        <p:spPr>
          <a:xfrm>
            <a:off x="6895701" y="2998883"/>
            <a:ext cx="2247900" cy="927100"/>
          </a:xfrm>
          <a:prstGeom prst="rect">
            <a:avLst/>
          </a:prstGeom>
        </p:spPr>
      </p:pic>
      <p:pic>
        <p:nvPicPr>
          <p:cNvPr id="1026" name="Picture 2">
            <a:extLst>
              <a:ext uri="{FF2B5EF4-FFF2-40B4-BE49-F238E27FC236}">
                <a16:creationId xmlns:a16="http://schemas.microsoft.com/office/drawing/2014/main" id="{1BEDD841-7A98-4344-93C9-7157BC81FF6F}"/>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2511" y="4070612"/>
            <a:ext cx="2402144" cy="10288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J-Stage logo.">
            <a:extLst>
              <a:ext uri="{FF2B5EF4-FFF2-40B4-BE49-F238E27FC236}">
                <a16:creationId xmlns:a16="http://schemas.microsoft.com/office/drawing/2014/main" id="{A6B44ADF-3C71-456D-9AD1-B05F4EBF31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1700" y="2117942"/>
            <a:ext cx="2684399" cy="2684399"/>
          </a:xfrm>
          <a:prstGeom prst="rect">
            <a:avLst/>
          </a:prstGeom>
        </p:spPr>
      </p:pic>
      <p:pic>
        <p:nvPicPr>
          <p:cNvPr id="13" name="Picture 12" descr="Tidsskrift.dk logo.">
            <a:extLst>
              <a:ext uri="{FF2B5EF4-FFF2-40B4-BE49-F238E27FC236}">
                <a16:creationId xmlns:a16="http://schemas.microsoft.com/office/drawing/2014/main" id="{A34736BF-72F4-4DF3-84C6-2E0ADFC8B9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18175" y="1604000"/>
            <a:ext cx="2425825" cy="692186"/>
          </a:xfrm>
          <a:prstGeom prst="rect">
            <a:avLst/>
          </a:prstGeom>
        </p:spPr>
      </p:pic>
      <p:pic>
        <p:nvPicPr>
          <p:cNvPr id="15" name="Graphic 14" descr="Thumbs up sign with solid fill">
            <a:extLst>
              <a:ext uri="{FF2B5EF4-FFF2-40B4-BE49-F238E27FC236}">
                <a16:creationId xmlns:a16="http://schemas.microsoft.com/office/drawing/2014/main" id="{7FB00D24-3BB7-4DCB-89EF-E7C66C3199B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73114" y="22864"/>
            <a:ext cx="914400" cy="914400"/>
          </a:xfrm>
          <a:prstGeom prst="rect">
            <a:avLst/>
          </a:prstGeom>
        </p:spPr>
      </p:pic>
      <p:sp>
        <p:nvSpPr>
          <p:cNvPr id="2" name="Title 1">
            <a:extLst>
              <a:ext uri="{FF2B5EF4-FFF2-40B4-BE49-F238E27FC236}">
                <a16:creationId xmlns:a16="http://schemas.microsoft.com/office/drawing/2014/main" id="{E9C9DF10-3321-0A4D-986E-00C6779E9F8A}"/>
              </a:ext>
            </a:extLst>
          </p:cNvPr>
          <p:cNvSpPr>
            <a:spLocks noGrp="1"/>
          </p:cNvSpPr>
          <p:nvPr>
            <p:ph type="title"/>
          </p:nvPr>
        </p:nvSpPr>
        <p:spPr>
          <a:xfrm>
            <a:off x="1077961" y="44053"/>
            <a:ext cx="6811828" cy="857250"/>
          </a:xfrm>
        </p:spPr>
        <p:txBody>
          <a:bodyPr/>
          <a:lstStyle/>
          <a:p>
            <a:r>
              <a:rPr lang="fi-FI" sz="2400" dirty="0"/>
              <a:t>OA journal portals, </a:t>
            </a:r>
            <a:br>
              <a:rPr lang="fi-FI" sz="2400" dirty="0"/>
            </a:br>
            <a:r>
              <a:rPr lang="fi-FI" sz="2400" dirty="0"/>
              <a:t>one of the best things in OA so far? </a:t>
            </a:r>
          </a:p>
        </p:txBody>
      </p:sp>
    </p:spTree>
    <p:extLst>
      <p:ext uri="{BB962C8B-B14F-4D97-AF65-F5344CB8AC3E}">
        <p14:creationId xmlns:p14="http://schemas.microsoft.com/office/powerpoint/2010/main" val="175489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ltLang="sv-FI"/>
              <a:t>© Hanken</a:t>
            </a:r>
          </a:p>
        </p:txBody>
      </p:sp>
      <p:sp>
        <p:nvSpPr>
          <p:cNvPr id="5" name="Rectangle 4">
            <a:extLst>
              <a:ext uri="{C183D7F6-B498-43B3-948B-1728B52AA6E4}">
                <adec:decorative xmlns:adec="http://schemas.microsoft.com/office/drawing/2017/decorative" val="1"/>
              </a:ext>
            </a:extLst>
          </p:cNvPr>
          <p:cNvSpPr/>
          <p:nvPr/>
        </p:nvSpPr>
        <p:spPr>
          <a:xfrm>
            <a:off x="0" y="0"/>
            <a:ext cx="9144000" cy="539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5542" y="1001159"/>
            <a:ext cx="7352145" cy="3390563"/>
          </a:xfrm>
        </p:spPr>
        <p:txBody>
          <a:bodyPr/>
          <a:lstStyle/>
          <a:p>
            <a:pPr algn="ctr"/>
            <a:r>
              <a:rPr lang="en-US" dirty="0"/>
              <a:t>Green open access</a:t>
            </a:r>
          </a:p>
        </p:txBody>
      </p:sp>
    </p:spTree>
    <p:extLst>
      <p:ext uri="{BB962C8B-B14F-4D97-AF65-F5344CB8AC3E}">
        <p14:creationId xmlns:p14="http://schemas.microsoft.com/office/powerpoint/2010/main" val="1598963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01E8-3DD4-4555-9A4B-48012C0B0484}"/>
              </a:ext>
            </a:extLst>
          </p:cNvPr>
          <p:cNvSpPr>
            <a:spLocks noGrp="1"/>
          </p:cNvSpPr>
          <p:nvPr>
            <p:ph type="title"/>
          </p:nvPr>
        </p:nvSpPr>
        <p:spPr/>
        <p:txBody>
          <a:bodyPr/>
          <a:lstStyle/>
          <a:p>
            <a:r>
              <a:rPr lang="en-US" dirty="0"/>
              <a:t>Green OA</a:t>
            </a:r>
            <a:endParaRPr lang="en-FI" dirty="0"/>
          </a:p>
        </p:txBody>
      </p:sp>
      <p:sp>
        <p:nvSpPr>
          <p:cNvPr id="3" name="Content Placeholder 2">
            <a:extLst>
              <a:ext uri="{FF2B5EF4-FFF2-40B4-BE49-F238E27FC236}">
                <a16:creationId xmlns:a16="http://schemas.microsoft.com/office/drawing/2014/main" id="{9660D152-8493-4844-BD3B-4880F98FDA9D}"/>
              </a:ext>
            </a:extLst>
          </p:cNvPr>
          <p:cNvSpPr>
            <a:spLocks noGrp="1"/>
          </p:cNvSpPr>
          <p:nvPr>
            <p:ph idx="1"/>
          </p:nvPr>
        </p:nvSpPr>
        <p:spPr>
          <a:xfrm>
            <a:off x="299407" y="1473200"/>
            <a:ext cx="8350980" cy="3042842"/>
          </a:xfrm>
        </p:spPr>
        <p:txBody>
          <a:bodyPr/>
          <a:lstStyle/>
          <a:p>
            <a:r>
              <a:rPr lang="en-US" dirty="0"/>
              <a:t>Currently the most popular way to provide open access, also in Finland.</a:t>
            </a:r>
          </a:p>
          <a:p>
            <a:r>
              <a:rPr lang="en-US" dirty="0"/>
              <a:t>Very useful, but not a systemic game-changer on its own.</a:t>
            </a:r>
          </a:p>
          <a:p>
            <a:r>
              <a:rPr lang="en-US" dirty="0"/>
              <a:t>Signs of plateauing in many countries where there has been strong growth previously.</a:t>
            </a:r>
          </a:p>
          <a:p>
            <a:r>
              <a:rPr lang="en-US" dirty="0"/>
              <a:t>How will publishers react if growth continues and transformative agreements become the norm?</a:t>
            </a:r>
          </a:p>
          <a:p>
            <a:r>
              <a:rPr lang="en-US" dirty="0"/>
              <a:t>How long do we want to accept the common drawbacks of green OA (licensing, machine readability, delay) ?</a:t>
            </a:r>
          </a:p>
          <a:p>
            <a:endParaRPr lang="en-FI" dirty="0"/>
          </a:p>
        </p:txBody>
      </p:sp>
      <p:sp>
        <p:nvSpPr>
          <p:cNvPr id="6" name="TextBox 5">
            <a:extLst>
              <a:ext uri="{FF2B5EF4-FFF2-40B4-BE49-F238E27FC236}">
                <a16:creationId xmlns:a16="http://schemas.microsoft.com/office/drawing/2014/main" id="{7D60ABBE-2CF6-4D78-AE1E-D25ABECA58C5}"/>
              </a:ext>
            </a:extLst>
          </p:cNvPr>
          <p:cNvSpPr txBox="1"/>
          <p:nvPr/>
        </p:nvSpPr>
        <p:spPr>
          <a:xfrm>
            <a:off x="3875329" y="4859746"/>
            <a:ext cx="8350980" cy="276999"/>
          </a:xfrm>
          <a:prstGeom prst="rect">
            <a:avLst/>
          </a:prstGeom>
          <a:noFill/>
        </p:spPr>
        <p:txBody>
          <a:bodyPr wrap="square">
            <a:spAutoFit/>
          </a:bodyPr>
          <a:lstStyle/>
          <a:p>
            <a:r>
              <a:rPr lang="en-FI" sz="1200" dirty="0"/>
              <a:t>http://openknowledge.community/dashboards/coki-open-access-dashboard/</a:t>
            </a:r>
          </a:p>
        </p:txBody>
      </p:sp>
    </p:spTree>
    <p:extLst>
      <p:ext uri="{BB962C8B-B14F-4D97-AF65-F5344CB8AC3E}">
        <p14:creationId xmlns:p14="http://schemas.microsoft.com/office/powerpoint/2010/main" val="1834357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7AD2-F1C8-48BC-B93C-0B2117D4E390}"/>
              </a:ext>
            </a:extLst>
          </p:cNvPr>
          <p:cNvSpPr>
            <a:spLocks noGrp="1"/>
          </p:cNvSpPr>
          <p:nvPr>
            <p:ph type="title"/>
          </p:nvPr>
        </p:nvSpPr>
        <p:spPr/>
        <p:txBody>
          <a:bodyPr/>
          <a:lstStyle/>
          <a:p>
            <a:r>
              <a:rPr lang="en-US" dirty="0"/>
              <a:t>Share of articles OA in the UK and Northern Ireland</a:t>
            </a:r>
            <a:endParaRPr lang="en-FI" dirty="0"/>
          </a:p>
        </p:txBody>
      </p:sp>
      <p:pic>
        <p:nvPicPr>
          <p:cNvPr id="6" name="Picture 5">
            <a:extLst>
              <a:ext uri="{FF2B5EF4-FFF2-40B4-BE49-F238E27FC236}">
                <a16:creationId xmlns:a16="http://schemas.microsoft.com/office/drawing/2014/main" id="{BFE80572-E5E3-4294-9CCB-22F82322DC5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6249" y="1748930"/>
            <a:ext cx="5735774" cy="2809109"/>
          </a:xfrm>
          <a:prstGeom prst="rect">
            <a:avLst/>
          </a:prstGeom>
        </p:spPr>
      </p:pic>
      <p:pic>
        <p:nvPicPr>
          <p:cNvPr id="7" name="Picture 6" descr="Symbols for different OA types in the graph below.">
            <a:extLst>
              <a:ext uri="{FF2B5EF4-FFF2-40B4-BE49-F238E27FC236}">
                <a16:creationId xmlns:a16="http://schemas.microsoft.com/office/drawing/2014/main" id="{07A1DDB7-FDC0-4E6C-9345-229F1DAB67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5685" y="1003575"/>
            <a:ext cx="6408611" cy="336879"/>
          </a:xfrm>
          <a:prstGeom prst="rect">
            <a:avLst/>
          </a:prstGeom>
        </p:spPr>
      </p:pic>
      <p:pic>
        <p:nvPicPr>
          <p:cNvPr id="8" name="Picture 7" descr="A graph showing share of OA, gold OA, green OA and hybrid OA in 2010-2020. Gold and hybrid OA show slight increase, green OA a decline.">
            <a:extLst>
              <a:ext uri="{FF2B5EF4-FFF2-40B4-BE49-F238E27FC236}">
                <a16:creationId xmlns:a16="http://schemas.microsoft.com/office/drawing/2014/main" id="{50129CAD-99FD-42A6-9E3C-CD570B0699C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34615" y="1748930"/>
            <a:ext cx="5572376" cy="2809109"/>
          </a:xfrm>
          <a:prstGeom prst="rect">
            <a:avLst/>
          </a:prstGeom>
        </p:spPr>
      </p:pic>
      <p:sp>
        <p:nvSpPr>
          <p:cNvPr id="10" name="TextBox 9">
            <a:extLst>
              <a:ext uri="{FF2B5EF4-FFF2-40B4-BE49-F238E27FC236}">
                <a16:creationId xmlns:a16="http://schemas.microsoft.com/office/drawing/2014/main" id="{C792F4C9-48B8-4E55-AB5C-85A8F0D3A975}"/>
              </a:ext>
            </a:extLst>
          </p:cNvPr>
          <p:cNvSpPr txBox="1"/>
          <p:nvPr/>
        </p:nvSpPr>
        <p:spPr>
          <a:xfrm>
            <a:off x="3790224" y="4866501"/>
            <a:ext cx="5353776" cy="276999"/>
          </a:xfrm>
          <a:prstGeom prst="rect">
            <a:avLst/>
          </a:prstGeom>
          <a:noFill/>
        </p:spPr>
        <p:txBody>
          <a:bodyPr wrap="square">
            <a:spAutoFit/>
          </a:bodyPr>
          <a:lstStyle/>
          <a:p>
            <a:r>
              <a:rPr lang="fi-FI" sz="1200" dirty="0"/>
              <a:t>http://openknowledge.community/dashboards/coki-open-access-dashboard/</a:t>
            </a:r>
            <a:endParaRPr lang="en-FI" sz="1200" dirty="0"/>
          </a:p>
        </p:txBody>
      </p:sp>
    </p:spTree>
    <p:extLst>
      <p:ext uri="{BB962C8B-B14F-4D97-AF65-F5344CB8AC3E}">
        <p14:creationId xmlns:p14="http://schemas.microsoft.com/office/powerpoint/2010/main" val="811542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AC92-EF63-994D-9579-E16F3EEACB09}"/>
              </a:ext>
            </a:extLst>
          </p:cNvPr>
          <p:cNvSpPr>
            <a:spLocks noGrp="1"/>
          </p:cNvSpPr>
          <p:nvPr>
            <p:ph type="title"/>
          </p:nvPr>
        </p:nvSpPr>
        <p:spPr>
          <a:xfrm>
            <a:off x="976313" y="44053"/>
            <a:ext cx="6978650" cy="857250"/>
          </a:xfrm>
        </p:spPr>
        <p:txBody>
          <a:bodyPr/>
          <a:lstStyle/>
          <a:p>
            <a:r>
              <a:rPr lang="en-FI" dirty="0"/>
              <a:t>Is the only way to “win” not to play ?</a:t>
            </a:r>
          </a:p>
        </p:txBody>
      </p:sp>
      <p:pic>
        <p:nvPicPr>
          <p:cNvPr id="5" name="Picture 4" descr="Screenshot from Twitter with Leslie Chan saying that scholarly communication should not be framed in terms like competition and market.">
            <a:extLst>
              <a:ext uri="{FF2B5EF4-FFF2-40B4-BE49-F238E27FC236}">
                <a16:creationId xmlns:a16="http://schemas.microsoft.com/office/drawing/2014/main" id="{7865FFFD-001B-2B46-B58D-67CB20527D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525" y="945292"/>
            <a:ext cx="4620728" cy="4198208"/>
          </a:xfrm>
          <a:prstGeom prst="rect">
            <a:avLst/>
          </a:prstGeom>
        </p:spPr>
      </p:pic>
      <p:pic>
        <p:nvPicPr>
          <p:cNvPr id="8" name="Picture 7" descr="A shopping cart used for barbeque.">
            <a:extLst>
              <a:ext uri="{FF2B5EF4-FFF2-40B4-BE49-F238E27FC236}">
                <a16:creationId xmlns:a16="http://schemas.microsoft.com/office/drawing/2014/main" id="{E30EFB09-4CC4-45D2-979D-98740BA2AE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7806" y="1067530"/>
            <a:ext cx="3625669" cy="275920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B7E2597-05D5-7149-B3B9-250891F6298F}"/>
              </a:ext>
            </a:extLst>
          </p:cNvPr>
          <p:cNvSpPr/>
          <p:nvPr/>
        </p:nvSpPr>
        <p:spPr>
          <a:xfrm>
            <a:off x="4807778" y="4414272"/>
            <a:ext cx="4572000" cy="276999"/>
          </a:xfrm>
          <a:prstGeom prst="rect">
            <a:avLst/>
          </a:prstGeom>
        </p:spPr>
        <p:txBody>
          <a:bodyPr>
            <a:spAutoFit/>
          </a:bodyPr>
          <a:lstStyle/>
          <a:p>
            <a:r>
              <a:rPr lang="en-FI" sz="1200" dirty="0"/>
              <a:t>https://twitter.com/lesliekwchan/status/1347197705014169601</a:t>
            </a:r>
          </a:p>
        </p:txBody>
      </p:sp>
      <p:sp>
        <p:nvSpPr>
          <p:cNvPr id="10" name="TextBox 9">
            <a:extLst>
              <a:ext uri="{FF2B5EF4-FFF2-40B4-BE49-F238E27FC236}">
                <a16:creationId xmlns:a16="http://schemas.microsoft.com/office/drawing/2014/main" id="{6F3A09BE-B2F9-491B-86C4-7AE1EB6D0D4D}"/>
              </a:ext>
            </a:extLst>
          </p:cNvPr>
          <p:cNvSpPr txBox="1"/>
          <p:nvPr/>
        </p:nvSpPr>
        <p:spPr>
          <a:xfrm>
            <a:off x="4807778" y="4668560"/>
            <a:ext cx="4336222" cy="430887"/>
          </a:xfrm>
          <a:prstGeom prst="rect">
            <a:avLst/>
          </a:prstGeom>
          <a:noFill/>
        </p:spPr>
        <p:txBody>
          <a:bodyPr wrap="square">
            <a:spAutoFit/>
          </a:bodyPr>
          <a:lstStyle/>
          <a:p>
            <a:r>
              <a:rPr lang="fi-FI" sz="1100" dirty="0"/>
              <a:t>https://www.reddit.com/r/funny/comments/4y7xjb/this_is_how_you_do_a_bbq_to_go/</a:t>
            </a:r>
            <a:endParaRPr lang="en-FI" sz="1100" dirty="0"/>
          </a:p>
        </p:txBody>
      </p:sp>
    </p:spTree>
    <p:extLst>
      <p:ext uri="{BB962C8B-B14F-4D97-AF65-F5344CB8AC3E}">
        <p14:creationId xmlns:p14="http://schemas.microsoft.com/office/powerpoint/2010/main" val="24587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ea typeface="Helvetica" charset="0"/>
                <a:cs typeface="Helvetica" charset="0"/>
              </a:rPr>
              <a:t>Key takeaways</a:t>
            </a:r>
          </a:p>
        </p:txBody>
      </p:sp>
      <p:sp>
        <p:nvSpPr>
          <p:cNvPr id="3" name="Content Placeholder 2"/>
          <p:cNvSpPr>
            <a:spLocks noGrp="1"/>
          </p:cNvSpPr>
          <p:nvPr>
            <p:ph idx="1"/>
          </p:nvPr>
        </p:nvSpPr>
        <p:spPr>
          <a:xfrm>
            <a:off x="328428" y="1296307"/>
            <a:ext cx="8234325" cy="3537857"/>
          </a:xfrm>
        </p:spPr>
        <p:txBody>
          <a:bodyPr/>
          <a:lstStyle/>
          <a:p>
            <a:pPr>
              <a:lnSpc>
                <a:spcPct val="100000"/>
              </a:lnSpc>
            </a:pPr>
            <a:r>
              <a:rPr lang="fi-FI" sz="1800" dirty="0"/>
              <a:t>Science policy nationally and internationally should not work based on short-sighted economic decision-making.</a:t>
            </a:r>
          </a:p>
          <a:p>
            <a:pPr>
              <a:lnSpc>
                <a:spcPct val="100000"/>
              </a:lnSpc>
            </a:pPr>
            <a:r>
              <a:rPr lang="en-US" sz="1800" dirty="0">
                <a:ea typeface="Helvetica" charset="0"/>
                <a:cs typeface="Helvetica" charset="0"/>
              </a:rPr>
              <a:t>Large commercial publishers are currently the only ones acting truly globally – Collective action is needed to make change happen, not just by research funders.</a:t>
            </a:r>
          </a:p>
          <a:p>
            <a:pPr>
              <a:lnSpc>
                <a:spcPct val="100000"/>
              </a:lnSpc>
            </a:pPr>
            <a:r>
              <a:rPr lang="fi-FI" sz="1800" dirty="0"/>
              <a:t>Funds should be directed to alternative infrastructures, models, and platforms.</a:t>
            </a:r>
          </a:p>
          <a:p>
            <a:pPr>
              <a:lnSpc>
                <a:spcPct val="100000"/>
              </a:lnSpc>
            </a:pPr>
            <a:r>
              <a:rPr lang="en-US" sz="1800" dirty="0">
                <a:ea typeface="Helvetica" charset="0"/>
                <a:cs typeface="Helvetica" charset="0"/>
              </a:rPr>
              <a:t>If cost-effectiveness, equity, and/or access is a priority, reliance on current dominant international publishers needs to be lessened. </a:t>
            </a:r>
          </a:p>
          <a:p>
            <a:pPr>
              <a:lnSpc>
                <a:spcPct val="100000"/>
              </a:lnSpc>
            </a:pPr>
            <a:r>
              <a:rPr lang="en-US" sz="1800" dirty="0">
                <a:ea typeface="Helvetica" charset="0"/>
                <a:cs typeface="Helvetica" charset="0"/>
              </a:rPr>
              <a:t>So far green OA has provided with a low cost option, it is not optimal and has some uncertainty for the future.</a:t>
            </a:r>
          </a:p>
          <a:p>
            <a:pPr>
              <a:lnSpc>
                <a:spcPct val="100000"/>
              </a:lnSpc>
            </a:pPr>
            <a:endParaRPr lang="en-US" sz="1800" dirty="0"/>
          </a:p>
          <a:p>
            <a:endParaRPr lang="en-US" sz="1600" dirty="0"/>
          </a:p>
          <a:p>
            <a:endParaRPr lang="en-US" sz="1600" dirty="0"/>
          </a:p>
          <a:p>
            <a:endParaRPr lang="en-US" dirty="0"/>
          </a:p>
        </p:txBody>
      </p:sp>
    </p:spTree>
    <p:extLst>
      <p:ext uri="{BB962C8B-B14F-4D97-AF65-F5344CB8AC3E}">
        <p14:creationId xmlns:p14="http://schemas.microsoft.com/office/powerpoint/2010/main" val="290934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48986"/>
            <a:ext cx="6115934" cy="857250"/>
          </a:xfrm>
        </p:spPr>
        <p:txBody>
          <a:bodyPr/>
          <a:lstStyle/>
          <a:p>
            <a:r>
              <a:rPr lang="en-US" dirty="0"/>
              <a:t>My background and perspective</a:t>
            </a:r>
          </a:p>
        </p:txBody>
      </p:sp>
      <p:sp>
        <p:nvSpPr>
          <p:cNvPr id="3" name="Content Placeholder 2"/>
          <p:cNvSpPr>
            <a:spLocks noGrp="1"/>
          </p:cNvSpPr>
          <p:nvPr>
            <p:ph idx="1"/>
          </p:nvPr>
        </p:nvSpPr>
        <p:spPr>
          <a:xfrm>
            <a:off x="61784" y="1137526"/>
            <a:ext cx="6230769" cy="4666921"/>
          </a:xfrm>
        </p:spPr>
        <p:txBody>
          <a:bodyPr/>
          <a:lstStyle/>
          <a:p>
            <a:pPr>
              <a:lnSpc>
                <a:spcPct val="120000"/>
              </a:lnSpc>
            </a:pPr>
            <a:r>
              <a:rPr lang="en-US" sz="1800" dirty="0"/>
              <a:t>Research has been focusing on how open access (OA) has been introduced and changed scholarly journal publishing.</a:t>
            </a:r>
          </a:p>
          <a:p>
            <a:pPr>
              <a:lnSpc>
                <a:spcPct val="120000"/>
              </a:lnSpc>
            </a:pPr>
            <a:r>
              <a:rPr lang="en" sz="1800" dirty="0"/>
              <a:t>Member of the Finnish open science policy coordination steering group (2018-2020).</a:t>
            </a:r>
            <a:endParaRPr lang="en-US" sz="1800" dirty="0"/>
          </a:p>
          <a:p>
            <a:pPr>
              <a:lnSpc>
                <a:spcPct val="120000"/>
              </a:lnSpc>
            </a:pPr>
            <a:r>
              <a:rPr lang="en-US" sz="1800" dirty="0"/>
              <a:t>Currently </a:t>
            </a:r>
          </a:p>
          <a:p>
            <a:pPr lvl="1">
              <a:lnSpc>
                <a:spcPct val="120000"/>
              </a:lnSpc>
            </a:pPr>
            <a:r>
              <a:rPr lang="en-US" dirty="0"/>
              <a:t>Member in a national working group developing measures for monitoring total costs of OA publishing.</a:t>
            </a:r>
          </a:p>
          <a:p>
            <a:pPr lvl="1">
              <a:lnSpc>
                <a:spcPct val="120000"/>
              </a:lnSpc>
            </a:pPr>
            <a:r>
              <a:rPr lang="en-US" dirty="0"/>
              <a:t>Board member of the Finnish Association for Scholarly Publishing</a:t>
            </a:r>
          </a:p>
          <a:p>
            <a:pPr lvl="1">
              <a:lnSpc>
                <a:spcPct val="120000"/>
              </a:lnSpc>
            </a:pPr>
            <a:r>
              <a:rPr lang="en-US" dirty="0"/>
              <a:t>Editor in chief of the library and information science journal ‘</a:t>
            </a:r>
            <a:r>
              <a:rPr lang="en-US" dirty="0" err="1"/>
              <a:t>Informaatiotutkimus</a:t>
            </a:r>
            <a:r>
              <a:rPr lang="en-US" dirty="0"/>
              <a:t>’</a:t>
            </a:r>
          </a:p>
          <a:p>
            <a:pPr>
              <a:lnSpc>
                <a:spcPct val="120000"/>
              </a:lnSpc>
            </a:pPr>
            <a:endParaRPr lang="en-US" dirty="0"/>
          </a:p>
          <a:p>
            <a:pPr>
              <a:lnSpc>
                <a:spcPct val="120000"/>
              </a:lnSpc>
            </a:pPr>
            <a:endParaRPr lang="en-US" dirty="0"/>
          </a:p>
          <a:p>
            <a:pPr>
              <a:lnSpc>
                <a:spcPct val="120000"/>
              </a:lnSpc>
            </a:pPr>
            <a:endParaRPr lang="en-US" dirty="0"/>
          </a:p>
        </p:txBody>
      </p:sp>
      <p:graphicFrame>
        <p:nvGraphicFramePr>
          <p:cNvPr id="6" name="Table 5">
            <a:extLst>
              <a:ext uri="{FF2B5EF4-FFF2-40B4-BE49-F238E27FC236}">
                <a16:creationId xmlns:a16="http://schemas.microsoft.com/office/drawing/2014/main" id="{1EF3D3A7-E03D-9D47-B24B-578AEA336AE4}"/>
              </a:ext>
            </a:extLst>
          </p:cNvPr>
          <p:cNvGraphicFramePr>
            <a:graphicFrameLocks noGrp="1"/>
          </p:cNvGraphicFramePr>
          <p:nvPr>
            <p:extLst>
              <p:ext uri="{D42A27DB-BD31-4B8C-83A1-F6EECF244321}">
                <p14:modId xmlns:p14="http://schemas.microsoft.com/office/powerpoint/2010/main" val="682640812"/>
              </p:ext>
            </p:extLst>
          </p:nvPr>
        </p:nvGraphicFramePr>
        <p:xfrm>
          <a:off x="5973289" y="4591776"/>
          <a:ext cx="3170711" cy="551724"/>
        </p:xfrm>
        <a:graphic>
          <a:graphicData uri="http://schemas.openxmlformats.org/drawingml/2006/table">
            <a:tbl>
              <a:tblPr firstRow="1"/>
              <a:tblGrid>
                <a:gridCol w="3170711">
                  <a:extLst>
                    <a:ext uri="{9D8B030D-6E8A-4147-A177-3AD203B41FA5}">
                      <a16:colId xmlns:a16="http://schemas.microsoft.com/office/drawing/2014/main" val="1852931222"/>
                    </a:ext>
                  </a:extLst>
                </a:gridCol>
              </a:tblGrid>
              <a:tr h="551724">
                <a:tc>
                  <a:txBody>
                    <a:bodyPr/>
                    <a:lstStyle/>
                    <a:p>
                      <a:pPr>
                        <a:buFont typeface="Arial" panose="020B0604020202020204" pitchFamily="34" charset="0"/>
                        <a:buNone/>
                      </a:pPr>
                      <a:r>
                        <a:rPr lang="fi-FI" sz="1600" dirty="0">
                          <a:solidFill>
                            <a:schemeClr val="bg1"/>
                          </a:solidFill>
                          <a:effectLst/>
                          <a:hlinkClick r:id="rId3">
                            <a:extLst>
                              <a:ext uri="{A12FA001-AC4F-418D-AE19-62706E023703}">
                                <ahyp:hlinkClr xmlns:ahyp="http://schemas.microsoft.com/office/drawing/2018/hyperlinkcolor" val="tx"/>
                              </a:ext>
                            </a:extLst>
                          </a:hlinkClick>
                        </a:rPr>
                        <a:t>https://doi.org/10.2777/836532</a:t>
                      </a:r>
                      <a:r>
                        <a:rPr lang="fi-FI" sz="1600" dirty="0">
                          <a:solidFill>
                            <a:schemeClr val="bg1"/>
                          </a:solidFill>
                          <a:effectLst/>
                        </a:rPr>
                        <a:t> </a:t>
                      </a:r>
                    </a:p>
                  </a:txBody>
                  <a:tcPr marL="78818" marR="78818" marT="39409" marB="39409" anchor="ctr">
                    <a:lnL>
                      <a:noFill/>
                    </a:lnL>
                    <a:lnR>
                      <a:noFill/>
                    </a:lnR>
                    <a:lnT>
                      <a:noFill/>
                    </a:lnT>
                    <a:lnB>
                      <a:noFill/>
                    </a:lnB>
                    <a:solidFill>
                      <a:srgbClr val="FFFFFF"/>
                    </a:solidFill>
                  </a:tcPr>
                </a:tc>
                <a:extLst>
                  <a:ext uri="{0D108BD9-81ED-4DB2-BD59-A6C34878D82A}">
                    <a16:rowId xmlns:a16="http://schemas.microsoft.com/office/drawing/2014/main" val="1996899607"/>
                  </a:ext>
                </a:extLst>
              </a:tr>
            </a:tbl>
          </a:graphicData>
        </a:graphic>
      </p:graphicFrame>
      <p:pic>
        <p:nvPicPr>
          <p:cNvPr id="7" name="Picture 6" descr="Cover page of an EU report about scholarly publishing.">
            <a:extLst>
              <a:ext uri="{FF2B5EF4-FFF2-40B4-BE49-F238E27FC236}">
                <a16:creationId xmlns:a16="http://schemas.microsoft.com/office/drawing/2014/main" id="{70E39031-AE3E-DE4E-B16C-1BC3B6A95B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2936" y="1137526"/>
            <a:ext cx="2470682" cy="3454250"/>
          </a:xfrm>
          <a:prstGeom prst="rect">
            <a:avLst/>
          </a:prstGeom>
          <a:ln>
            <a:solidFill>
              <a:schemeClr val="bg2"/>
            </a:solidFill>
          </a:ln>
        </p:spPr>
      </p:pic>
    </p:spTree>
    <p:extLst>
      <p:ext uri="{BB962C8B-B14F-4D97-AF65-F5344CB8AC3E}">
        <p14:creationId xmlns:p14="http://schemas.microsoft.com/office/powerpoint/2010/main" val="2284829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ltLang="sv-FI"/>
              <a:t>© Hanken</a:t>
            </a:r>
          </a:p>
        </p:txBody>
      </p:sp>
      <p:sp>
        <p:nvSpPr>
          <p:cNvPr id="5" name="Rectangle 4">
            <a:extLs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714500"/>
            <a:ext cx="6858000" cy="1205048"/>
          </a:xfrm>
        </p:spPr>
        <p:txBody>
          <a:bodyPr/>
          <a:lstStyle/>
          <a:p>
            <a:pPr algn="ctr"/>
            <a:br>
              <a:rPr lang="en-US" b="1" dirty="0"/>
            </a:br>
            <a:br>
              <a:rPr lang="en-US" b="1" dirty="0"/>
            </a:br>
            <a:br>
              <a:rPr lang="en-US" b="1" dirty="0"/>
            </a:br>
            <a:br>
              <a:rPr lang="en-US" b="1" dirty="0"/>
            </a:br>
            <a:br>
              <a:rPr lang="en-US" b="1" dirty="0"/>
            </a:br>
            <a:r>
              <a:rPr lang="en-US" b="1" dirty="0"/>
              <a:t>Thank you!</a:t>
            </a:r>
            <a:br>
              <a:rPr lang="en-US" b="1" dirty="0"/>
            </a:br>
            <a:br>
              <a:rPr lang="en-US" b="1" dirty="0"/>
            </a:br>
            <a:br>
              <a:rPr lang="en-US" b="1" dirty="0"/>
            </a:br>
            <a:br>
              <a:rPr lang="en-US" b="1" dirty="0"/>
            </a:br>
            <a:br>
              <a:rPr lang="en-US" b="1" dirty="0"/>
            </a:br>
            <a:endParaRPr lang="en-US" b="1" dirty="0"/>
          </a:p>
        </p:txBody>
      </p:sp>
    </p:spTree>
    <p:extLst>
      <p:ext uri="{BB962C8B-B14F-4D97-AF65-F5344CB8AC3E}">
        <p14:creationId xmlns:p14="http://schemas.microsoft.com/office/powerpoint/2010/main" val="105794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8ACA-CFE4-2446-9E29-E221B20ADE87}"/>
              </a:ext>
            </a:extLst>
          </p:cNvPr>
          <p:cNvSpPr>
            <a:spLocks noGrp="1"/>
          </p:cNvSpPr>
          <p:nvPr>
            <p:ph type="title"/>
          </p:nvPr>
        </p:nvSpPr>
        <p:spPr/>
        <p:txBody>
          <a:bodyPr/>
          <a:lstStyle/>
          <a:p>
            <a:r>
              <a:rPr lang="en-FI" dirty="0"/>
              <a:t>Agenda</a:t>
            </a:r>
            <a:r>
              <a:rPr lang="en-US" dirty="0"/>
              <a:t>/Main points</a:t>
            </a:r>
            <a:endParaRPr lang="en-FI" dirty="0"/>
          </a:p>
        </p:txBody>
      </p:sp>
      <p:sp>
        <p:nvSpPr>
          <p:cNvPr id="3" name="Content Placeholder 2">
            <a:extLst>
              <a:ext uri="{FF2B5EF4-FFF2-40B4-BE49-F238E27FC236}">
                <a16:creationId xmlns:a16="http://schemas.microsoft.com/office/drawing/2014/main" id="{FCB9B16C-361C-A643-9654-386A582C0A2A}"/>
              </a:ext>
            </a:extLst>
          </p:cNvPr>
          <p:cNvSpPr>
            <a:spLocks noGrp="1"/>
          </p:cNvSpPr>
          <p:nvPr>
            <p:ph idx="1"/>
          </p:nvPr>
        </p:nvSpPr>
        <p:spPr>
          <a:xfrm>
            <a:off x="331774" y="1511300"/>
            <a:ext cx="8634202" cy="3397250"/>
          </a:xfrm>
        </p:spPr>
        <p:txBody>
          <a:bodyPr/>
          <a:lstStyle/>
          <a:p>
            <a:pPr marL="457200" indent="-457200">
              <a:lnSpc>
                <a:spcPct val="100000"/>
              </a:lnSpc>
              <a:buFont typeface="+mj-lt"/>
              <a:buAutoNum type="arabicPeriod"/>
            </a:pPr>
            <a:r>
              <a:rPr lang="en-FI" dirty="0"/>
              <a:t>Open access </a:t>
            </a:r>
            <a:r>
              <a:rPr lang="en-US" dirty="0"/>
              <a:t>by itself is not the solution to making scholarly journal publishing more affordable</a:t>
            </a:r>
          </a:p>
          <a:p>
            <a:pPr marL="457200" indent="-457200">
              <a:lnSpc>
                <a:spcPct val="100000"/>
              </a:lnSpc>
              <a:buFont typeface="+mj-lt"/>
              <a:buAutoNum type="arabicPeriod"/>
            </a:pPr>
            <a:r>
              <a:rPr lang="en-US" dirty="0"/>
              <a:t>Major open access models, experiences so far, and trajectories for future development</a:t>
            </a:r>
          </a:p>
          <a:p>
            <a:pPr marL="1055688" lvl="2" indent="-457200">
              <a:lnSpc>
                <a:spcPct val="100000"/>
              </a:lnSpc>
              <a:buFont typeface="+mj-lt"/>
              <a:buAutoNum type="alphaLcPeriod"/>
            </a:pPr>
            <a:r>
              <a:rPr lang="en-US" dirty="0"/>
              <a:t>Transformative agreements</a:t>
            </a:r>
          </a:p>
          <a:p>
            <a:pPr marL="1055688" lvl="2" indent="-457200">
              <a:lnSpc>
                <a:spcPct val="100000"/>
              </a:lnSpc>
              <a:buFont typeface="+mj-lt"/>
              <a:buAutoNum type="alphaLcPeriod"/>
            </a:pPr>
            <a:r>
              <a:rPr lang="en-US" dirty="0"/>
              <a:t>Full open access journals</a:t>
            </a:r>
          </a:p>
          <a:p>
            <a:pPr marL="1055688" lvl="2" indent="-457200">
              <a:lnSpc>
                <a:spcPct val="100000"/>
              </a:lnSpc>
              <a:buFont typeface="+mj-lt"/>
              <a:buAutoNum type="alphaLcPeriod"/>
            </a:pPr>
            <a:r>
              <a:rPr lang="en-US" dirty="0"/>
              <a:t>Green open access</a:t>
            </a:r>
            <a:endParaRPr lang="en-FI" dirty="0"/>
          </a:p>
          <a:p>
            <a:pPr marL="457200" indent="-457200">
              <a:lnSpc>
                <a:spcPct val="150000"/>
              </a:lnSpc>
              <a:buFont typeface="+mj-lt"/>
              <a:buAutoNum type="arabicPeriod"/>
            </a:pPr>
            <a:r>
              <a:rPr lang="en-US" dirty="0"/>
              <a:t>Use of money originating from public sources = Science policy in action</a:t>
            </a:r>
            <a:endParaRPr lang="en-FI" dirty="0"/>
          </a:p>
          <a:p>
            <a:endParaRPr lang="en-FI" dirty="0"/>
          </a:p>
        </p:txBody>
      </p:sp>
    </p:spTree>
    <p:extLst>
      <p:ext uri="{BB962C8B-B14F-4D97-AF65-F5344CB8AC3E}">
        <p14:creationId xmlns:p14="http://schemas.microsoft.com/office/powerpoint/2010/main" val="317713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037" y="185359"/>
            <a:ext cx="6770547" cy="572804"/>
          </a:xfrm>
        </p:spPr>
        <p:txBody>
          <a:bodyPr/>
          <a:lstStyle/>
          <a:p>
            <a:r>
              <a:rPr lang="en-US" sz="2800" dirty="0">
                <a:ea typeface="Helvetica" charset="0"/>
                <a:cs typeface="Helvetica" charset="0"/>
              </a:rPr>
              <a:t>Open Access is constantly evolving</a:t>
            </a:r>
          </a:p>
        </p:txBody>
      </p:sp>
      <p:graphicFrame>
        <p:nvGraphicFramePr>
          <p:cNvPr id="4" name="Diagram 3" descr="Graphic presentation of the needs of scholarly communication, technology develpoment, financial aspects and science policy affecting open access."/>
          <p:cNvGraphicFramePr/>
          <p:nvPr>
            <p:extLst>
              <p:ext uri="{D42A27DB-BD31-4B8C-83A1-F6EECF244321}">
                <p14:modId xmlns:p14="http://schemas.microsoft.com/office/powerpoint/2010/main" val="1398529348"/>
              </p:ext>
            </p:extLst>
          </p:nvPr>
        </p:nvGraphicFramePr>
        <p:xfrm>
          <a:off x="1358846" y="975587"/>
          <a:ext cx="6362700" cy="407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8564D39-3C16-C940-9977-5C9C7CCCE7FA}"/>
              </a:ext>
            </a:extLst>
          </p:cNvPr>
          <p:cNvSpPr/>
          <p:nvPr/>
        </p:nvSpPr>
        <p:spPr>
          <a:xfrm>
            <a:off x="5917223" y="4557890"/>
            <a:ext cx="3226777" cy="585610"/>
          </a:xfrm>
          <a:prstGeom prst="rect">
            <a:avLst/>
          </a:prstGeom>
        </p:spPr>
        <p:txBody>
          <a:bodyPr wrap="square">
            <a:spAutoFit/>
          </a:bodyPr>
          <a:lstStyle/>
          <a:p>
            <a:pPr algn="r">
              <a:lnSpc>
                <a:spcPct val="120000"/>
              </a:lnSpc>
            </a:pPr>
            <a:r>
              <a:rPr lang="fi-FI" sz="1400" dirty="0">
                <a:latin typeface="Arial" panose="020B0604020202020204" pitchFamily="34" charset="0"/>
                <a:cs typeface="Arial" panose="020B0604020202020204" pitchFamily="34" charset="0"/>
                <a:hlinkClick r:id="rId8"/>
              </a:rPr>
              <a:t>Laakso (2014)</a:t>
            </a:r>
            <a:r>
              <a:rPr lang="fi-FI" sz="140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hlinkClick r:id="rId8"/>
              </a:rPr>
              <a:t>http://hdl.handle.net/10138/45238</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1300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F2BE-8879-490D-A967-BE5B927278F3}"/>
              </a:ext>
            </a:extLst>
          </p:cNvPr>
          <p:cNvSpPr>
            <a:spLocks noGrp="1"/>
          </p:cNvSpPr>
          <p:nvPr>
            <p:ph type="title"/>
          </p:nvPr>
        </p:nvSpPr>
        <p:spPr>
          <a:xfrm>
            <a:off x="1285877" y="44053"/>
            <a:ext cx="6669086" cy="857250"/>
          </a:xfrm>
        </p:spPr>
        <p:txBody>
          <a:bodyPr/>
          <a:lstStyle/>
          <a:p>
            <a:r>
              <a:rPr lang="en-US" dirty="0"/>
              <a:t>Growth and shift in models</a:t>
            </a:r>
            <a:endParaRPr lang="en-FI" dirty="0"/>
          </a:p>
        </p:txBody>
      </p:sp>
      <p:pic>
        <p:nvPicPr>
          <p:cNvPr id="6" name="Picture 5" descr="A diagram showing how the share of open access articles and books has been growing in Finland from 2016 to 2020.">
            <a:extLst>
              <a:ext uri="{FF2B5EF4-FFF2-40B4-BE49-F238E27FC236}">
                <a16:creationId xmlns:a16="http://schemas.microsoft.com/office/drawing/2014/main" id="{9B052A5A-2C1D-416F-9D05-9E474E1630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6313" y="1056093"/>
            <a:ext cx="6811299" cy="3745966"/>
          </a:xfrm>
          <a:prstGeom prst="rect">
            <a:avLst/>
          </a:prstGeom>
        </p:spPr>
      </p:pic>
      <p:sp>
        <p:nvSpPr>
          <p:cNvPr id="8" name="TextBox 7">
            <a:extLst>
              <a:ext uri="{FF2B5EF4-FFF2-40B4-BE49-F238E27FC236}">
                <a16:creationId xmlns:a16="http://schemas.microsoft.com/office/drawing/2014/main" id="{0B51EEB0-89CA-4A68-882F-60613875BD59}"/>
              </a:ext>
            </a:extLst>
          </p:cNvPr>
          <p:cNvSpPr txBox="1"/>
          <p:nvPr/>
        </p:nvSpPr>
        <p:spPr>
          <a:xfrm>
            <a:off x="0" y="4802059"/>
            <a:ext cx="9047723" cy="338554"/>
          </a:xfrm>
          <a:prstGeom prst="rect">
            <a:avLst/>
          </a:prstGeom>
          <a:noFill/>
        </p:spPr>
        <p:txBody>
          <a:bodyPr wrap="square">
            <a:spAutoFit/>
          </a:bodyPr>
          <a:lstStyle/>
          <a:p>
            <a:r>
              <a:rPr lang="fi-FI" sz="1600" dirty="0"/>
              <a:t>Ilva, Koikkalainen, Pölönen, Syrjämäki,Vilén (2121)         http://urn.fi/URN:NBN:fi-fe202104069535</a:t>
            </a:r>
            <a:endParaRPr lang="en-FI" sz="1600" dirty="0"/>
          </a:p>
        </p:txBody>
      </p:sp>
    </p:spTree>
    <p:extLst>
      <p:ext uri="{BB962C8B-B14F-4D97-AF65-F5344CB8AC3E}">
        <p14:creationId xmlns:p14="http://schemas.microsoft.com/office/powerpoint/2010/main" val="318885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05A5-97C1-E644-BCD6-EA9EAB5EAEF6}"/>
              </a:ext>
            </a:extLst>
          </p:cNvPr>
          <p:cNvSpPr>
            <a:spLocks noGrp="1"/>
          </p:cNvSpPr>
          <p:nvPr>
            <p:ph type="title"/>
          </p:nvPr>
        </p:nvSpPr>
        <p:spPr>
          <a:xfrm>
            <a:off x="1285877" y="44053"/>
            <a:ext cx="6654012" cy="857250"/>
          </a:xfrm>
        </p:spPr>
        <p:txBody>
          <a:bodyPr/>
          <a:lstStyle/>
          <a:p>
            <a:r>
              <a:rPr lang="fi-FI" sz="2800" dirty="0"/>
              <a:t>Our perspective for today</a:t>
            </a:r>
          </a:p>
        </p:txBody>
      </p:sp>
      <p:sp>
        <p:nvSpPr>
          <p:cNvPr id="5" name="Oval 4" descr="Circles showing how bibliometric and economic overlap.">
            <a:extLst>
              <a:ext uri="{FF2B5EF4-FFF2-40B4-BE49-F238E27FC236}">
                <a16:creationId xmlns:a16="http://schemas.microsoft.com/office/drawing/2014/main" id="{3F3F0E88-0CA3-C840-B91D-4BA39CAABE1D}"/>
              </a:ext>
            </a:extLst>
          </p:cNvPr>
          <p:cNvSpPr>
            <a:spLocks noChangeAspect="1"/>
          </p:cNvSpPr>
          <p:nvPr/>
        </p:nvSpPr>
        <p:spPr>
          <a:xfrm>
            <a:off x="3874680" y="1323461"/>
            <a:ext cx="3356452" cy="3240000"/>
          </a:xfrm>
          <a:prstGeom prst="ellipse">
            <a:avLst/>
          </a:prstGeom>
          <a:solidFill>
            <a:srgbClr val="A1CBB2">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2000" b="1" dirty="0">
                <a:latin typeface="Arial" panose="020B0604020202020204" pitchFamily="34" charset="0"/>
                <a:cs typeface="Arial" panose="020B0604020202020204" pitchFamily="34" charset="0"/>
              </a:rPr>
              <a:t>      </a:t>
            </a:r>
            <a:r>
              <a:rPr lang="fi-FI" sz="2000" b="1" dirty="0" err="1">
                <a:latin typeface="Arial" panose="020B0604020202020204" pitchFamily="34" charset="0"/>
                <a:cs typeface="Arial" panose="020B0604020202020204" pitchFamily="34" charset="0"/>
              </a:rPr>
              <a:t>Economic</a:t>
            </a:r>
            <a:endParaRPr lang="fi-FI" sz="2000" b="1"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2B0E614-B687-8A4D-ABF6-0B73E286C0DE}"/>
              </a:ext>
            </a:extLst>
          </p:cNvPr>
          <p:cNvSpPr>
            <a:spLocks noChangeAspect="1"/>
          </p:cNvSpPr>
          <p:nvPr/>
        </p:nvSpPr>
        <p:spPr>
          <a:xfrm>
            <a:off x="1754970" y="1323461"/>
            <a:ext cx="3356454" cy="3240000"/>
          </a:xfrm>
          <a:prstGeom prst="ellipse">
            <a:avLst/>
          </a:prstGeom>
          <a:solidFill>
            <a:srgbClr val="FFE9B9">
              <a:alpha val="70000"/>
            </a:srgbClr>
          </a:solidFill>
          <a:ln>
            <a:solidFill>
              <a:srgbClr val="DDB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err="1">
                <a:latin typeface="Arial" panose="020B0604020202020204" pitchFamily="34" charset="0"/>
                <a:cs typeface="Arial" panose="020B0604020202020204" pitchFamily="34" charset="0"/>
              </a:rPr>
              <a:t>Bibliometric</a:t>
            </a:r>
            <a:endParaRPr lang="fi-FI"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74980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137F-7A95-9F48-926F-F939786A103E}"/>
              </a:ext>
            </a:extLst>
          </p:cNvPr>
          <p:cNvSpPr>
            <a:spLocks noGrp="1"/>
          </p:cNvSpPr>
          <p:nvPr>
            <p:ph type="title"/>
          </p:nvPr>
        </p:nvSpPr>
        <p:spPr/>
        <p:txBody>
          <a:bodyPr/>
          <a:lstStyle/>
          <a:p>
            <a:r>
              <a:rPr lang="fi-FI" dirty="0"/>
              <a:t>Open + Money</a:t>
            </a:r>
          </a:p>
        </p:txBody>
      </p:sp>
      <p:sp>
        <p:nvSpPr>
          <p:cNvPr id="3" name="Content Placeholder 2">
            <a:extLst>
              <a:ext uri="{FF2B5EF4-FFF2-40B4-BE49-F238E27FC236}">
                <a16:creationId xmlns:a16="http://schemas.microsoft.com/office/drawing/2014/main" id="{50B189A2-2FC6-8148-8B55-EB2FE9648476}"/>
              </a:ext>
            </a:extLst>
          </p:cNvPr>
          <p:cNvSpPr>
            <a:spLocks noGrp="1"/>
          </p:cNvSpPr>
          <p:nvPr>
            <p:ph idx="1"/>
          </p:nvPr>
        </p:nvSpPr>
        <p:spPr>
          <a:xfrm>
            <a:off x="134329" y="1476544"/>
            <a:ext cx="8678393" cy="3521702"/>
          </a:xfrm>
        </p:spPr>
        <p:txBody>
          <a:bodyPr/>
          <a:lstStyle/>
          <a:p>
            <a:r>
              <a:rPr lang="en-US" dirty="0"/>
              <a:t>The issue of money has been intimately tied to OA from early on, yet there is only limited knowledge and experience about how to align the two.</a:t>
            </a:r>
          </a:p>
          <a:p>
            <a:r>
              <a:rPr lang="en-US" dirty="0"/>
              <a:t>Price and cost transparency is of benefit to everyone one else other than publishers who seek financial gain by not making such information readily available.</a:t>
            </a:r>
          </a:p>
          <a:p>
            <a:r>
              <a:rPr lang="en-US" dirty="0"/>
              <a:t>Added perception of </a:t>
            </a:r>
            <a:r>
              <a:rPr lang="en-US" b="1" dirty="0"/>
              <a:t>cost vs price </a:t>
            </a:r>
            <a:r>
              <a:rPr lang="en-US" dirty="0"/>
              <a:t>would be useful, thus making additional value added by providers more observable.</a:t>
            </a:r>
          </a:p>
          <a:p>
            <a:endParaRPr lang="en-US" dirty="0"/>
          </a:p>
        </p:txBody>
      </p:sp>
      <p:pic>
        <p:nvPicPr>
          <p:cNvPr id="5" name="Picture 4" descr="Bills and coins.">
            <a:extLst>
              <a:ext uri="{FF2B5EF4-FFF2-40B4-BE49-F238E27FC236}">
                <a16:creationId xmlns:a16="http://schemas.microsoft.com/office/drawing/2014/main" id="{2F46CB62-6A42-FB41-B87C-0B3021899F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64568" y="3920174"/>
            <a:ext cx="2348154" cy="1078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429078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theme/theme1.xml><?xml version="1.0" encoding="utf-8"?>
<a:theme xmlns:a="http://schemas.openxmlformats.org/drawingml/2006/main" name="Hanken svart">
  <a:themeElements>
    <a:clrScheme name="Hanken svart 1">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fontScheme name="Hanken svar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nken svart 1">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5431BCDC-266F-1249-8555-C339328E54A9}"/>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nken Blå 2">
  <a:themeElements>
    <a:clrScheme name="Hanken Blå 2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fontScheme name="Hanken Blå 2">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nken Blå 2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Blå 2 2">
        <a:dk1>
          <a:srgbClr val="000000"/>
        </a:dk1>
        <a:lt1>
          <a:srgbClr val="8DA19E"/>
        </a:lt1>
        <a:dk2>
          <a:srgbClr val="005F79"/>
        </a:dk2>
        <a:lt2>
          <a:srgbClr val="527E7C"/>
        </a:lt2>
        <a:accent1>
          <a:srgbClr val="E19A8C"/>
        </a:accent1>
        <a:accent2>
          <a:srgbClr val="D64C25"/>
        </a:accent2>
        <a:accent3>
          <a:srgbClr val="C5CDCC"/>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Blå 2 3">
        <a:dk1>
          <a:srgbClr val="000000"/>
        </a:dk1>
        <a:lt1>
          <a:srgbClr val="005F79"/>
        </a:lt1>
        <a:dk2>
          <a:srgbClr val="8DA19E"/>
        </a:dk2>
        <a:lt2>
          <a:srgbClr val="527E7C"/>
        </a:lt2>
        <a:accent1>
          <a:srgbClr val="E19A8C"/>
        </a:accent1>
        <a:accent2>
          <a:srgbClr val="D64C25"/>
        </a:accent2>
        <a:accent3>
          <a:srgbClr val="AAB6BE"/>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Blå 2 4">
        <a:dk1>
          <a:srgbClr val="000000"/>
        </a:dk1>
        <a:lt1>
          <a:srgbClr val="E19A8C"/>
        </a:lt1>
        <a:dk2>
          <a:srgbClr val="8DA19E"/>
        </a:dk2>
        <a:lt2>
          <a:srgbClr val="527E7C"/>
        </a:lt2>
        <a:accent1>
          <a:srgbClr val="005F79"/>
        </a:accent1>
        <a:accent2>
          <a:srgbClr val="D64C25"/>
        </a:accent2>
        <a:accent3>
          <a:srgbClr val="EECAC5"/>
        </a:accent3>
        <a:accent4>
          <a:srgbClr val="000000"/>
        </a:accent4>
        <a:accent5>
          <a:srgbClr val="AAB6BE"/>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Blå 2 5">
        <a:dk1>
          <a:srgbClr val="000000"/>
        </a:dk1>
        <a:lt1>
          <a:srgbClr val="D64C25"/>
        </a:lt1>
        <a:dk2>
          <a:srgbClr val="8DA19E"/>
        </a:dk2>
        <a:lt2>
          <a:srgbClr val="527E7C"/>
        </a:lt2>
        <a:accent1>
          <a:srgbClr val="005F79"/>
        </a:accent1>
        <a:accent2>
          <a:srgbClr val="E19A8C"/>
        </a:accent2>
        <a:accent3>
          <a:srgbClr val="E8B2AC"/>
        </a:accent3>
        <a:accent4>
          <a:srgbClr val="000000"/>
        </a:accent4>
        <a:accent5>
          <a:srgbClr val="AAB6BE"/>
        </a:accent5>
        <a:accent6>
          <a:srgbClr val="CC8B7E"/>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Blå 2 6">
        <a:dk1>
          <a:srgbClr val="000000"/>
        </a:dk1>
        <a:lt1>
          <a:srgbClr val="A69E42"/>
        </a:lt1>
        <a:dk2>
          <a:srgbClr val="8DA19E"/>
        </a:dk2>
        <a:lt2>
          <a:srgbClr val="527E7C"/>
        </a:lt2>
        <a:accent1>
          <a:srgbClr val="005F79"/>
        </a:accent1>
        <a:accent2>
          <a:srgbClr val="E19A8C"/>
        </a:accent2>
        <a:accent3>
          <a:srgbClr val="D0CCB0"/>
        </a:accent3>
        <a:accent4>
          <a:srgbClr val="000000"/>
        </a:accent4>
        <a:accent5>
          <a:srgbClr val="AAB6BE"/>
        </a:accent5>
        <a:accent6>
          <a:srgbClr val="CC8B7E"/>
        </a:accent6>
        <a:hlink>
          <a:srgbClr val="D64C25"/>
        </a:hlink>
        <a:folHlink>
          <a:srgbClr val="5C6C0B"/>
        </a:folHlink>
      </a:clrScheme>
      <a:clrMap bg1="lt1" tx1="dk1" bg2="lt2" tx2="dk2" accent1="accent1" accent2="accent2" accent3="accent3" accent4="accent4" accent5="accent5" accent6="accent6" hlink="hlink" folHlink="folHlink"/>
    </a:extraClrScheme>
    <a:extraClrScheme>
      <a:clrScheme name="Hanken Blå 2 7">
        <a:dk1>
          <a:srgbClr val="000000"/>
        </a:dk1>
        <a:lt1>
          <a:srgbClr val="5C6C0B"/>
        </a:lt1>
        <a:dk2>
          <a:srgbClr val="8DA19E"/>
        </a:dk2>
        <a:lt2>
          <a:srgbClr val="527E7C"/>
        </a:lt2>
        <a:accent1>
          <a:srgbClr val="005F79"/>
        </a:accent1>
        <a:accent2>
          <a:srgbClr val="E19A8C"/>
        </a:accent2>
        <a:accent3>
          <a:srgbClr val="B5BAAA"/>
        </a:accent3>
        <a:accent4>
          <a:srgbClr val="000000"/>
        </a:accent4>
        <a:accent5>
          <a:srgbClr val="AAB6BE"/>
        </a:accent5>
        <a:accent6>
          <a:srgbClr val="CC8B7E"/>
        </a:accent6>
        <a:hlink>
          <a:srgbClr val="D64C25"/>
        </a:hlink>
        <a:folHlink>
          <a:srgbClr val="A69E42"/>
        </a:folHlink>
      </a:clrScheme>
      <a:clrMap bg1="lt1" tx1="dk1" bg2="lt2" tx2="dk2" accent1="accent1" accent2="accent2" accent3="accent3" accent4="accent4" accent5="accent5" accent6="accent6" hlink="hlink" folHlink="folHlink"/>
    </a:extraClrScheme>
    <a:extraClrScheme>
      <a:clrScheme name="Hanken Blå 2 8">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E00B6BF1-4482-0F49-B991-7183A6C141C5}"/>
    </a:ext>
  </a:extLst>
</a:theme>
</file>

<file path=ppt/theme/theme3.xml><?xml version="1.0" encoding="utf-8"?>
<a:theme xmlns:a="http://schemas.openxmlformats.org/drawingml/2006/main" name="Hanken Röd 1">
  <a:themeElements>
    <a:clrScheme name="Hanken Röd 1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fontScheme name="Hanken Röd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nken Röd 1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Röd 1 2">
        <a:dk1>
          <a:srgbClr val="000000"/>
        </a:dk1>
        <a:lt1>
          <a:srgbClr val="8DA19E"/>
        </a:lt1>
        <a:dk2>
          <a:srgbClr val="005F79"/>
        </a:dk2>
        <a:lt2>
          <a:srgbClr val="527E7C"/>
        </a:lt2>
        <a:accent1>
          <a:srgbClr val="E19A8C"/>
        </a:accent1>
        <a:accent2>
          <a:srgbClr val="D64C25"/>
        </a:accent2>
        <a:accent3>
          <a:srgbClr val="C5CDCC"/>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Röd 1 3">
        <a:dk1>
          <a:srgbClr val="000000"/>
        </a:dk1>
        <a:lt1>
          <a:srgbClr val="005F79"/>
        </a:lt1>
        <a:dk2>
          <a:srgbClr val="8DA19E"/>
        </a:dk2>
        <a:lt2>
          <a:srgbClr val="527E7C"/>
        </a:lt2>
        <a:accent1>
          <a:srgbClr val="E19A8C"/>
        </a:accent1>
        <a:accent2>
          <a:srgbClr val="D64C25"/>
        </a:accent2>
        <a:accent3>
          <a:srgbClr val="AAB6BE"/>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Röd 1 4">
        <a:dk1>
          <a:srgbClr val="000000"/>
        </a:dk1>
        <a:lt1>
          <a:srgbClr val="E19A8C"/>
        </a:lt1>
        <a:dk2>
          <a:srgbClr val="8DA19E"/>
        </a:dk2>
        <a:lt2>
          <a:srgbClr val="527E7C"/>
        </a:lt2>
        <a:accent1>
          <a:srgbClr val="005F79"/>
        </a:accent1>
        <a:accent2>
          <a:srgbClr val="D64C25"/>
        </a:accent2>
        <a:accent3>
          <a:srgbClr val="EECAC5"/>
        </a:accent3>
        <a:accent4>
          <a:srgbClr val="000000"/>
        </a:accent4>
        <a:accent5>
          <a:srgbClr val="AAB6BE"/>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Röd 1 5">
        <a:dk1>
          <a:srgbClr val="000000"/>
        </a:dk1>
        <a:lt1>
          <a:srgbClr val="D64C25"/>
        </a:lt1>
        <a:dk2>
          <a:srgbClr val="8DA19E"/>
        </a:dk2>
        <a:lt2>
          <a:srgbClr val="527E7C"/>
        </a:lt2>
        <a:accent1>
          <a:srgbClr val="005F79"/>
        </a:accent1>
        <a:accent2>
          <a:srgbClr val="E19A8C"/>
        </a:accent2>
        <a:accent3>
          <a:srgbClr val="E8B2AC"/>
        </a:accent3>
        <a:accent4>
          <a:srgbClr val="000000"/>
        </a:accent4>
        <a:accent5>
          <a:srgbClr val="AAB6BE"/>
        </a:accent5>
        <a:accent6>
          <a:srgbClr val="CC8B7E"/>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Hanken Röd 1 6">
        <a:dk1>
          <a:srgbClr val="000000"/>
        </a:dk1>
        <a:lt1>
          <a:srgbClr val="A69E42"/>
        </a:lt1>
        <a:dk2>
          <a:srgbClr val="8DA19E"/>
        </a:dk2>
        <a:lt2>
          <a:srgbClr val="527E7C"/>
        </a:lt2>
        <a:accent1>
          <a:srgbClr val="005F79"/>
        </a:accent1>
        <a:accent2>
          <a:srgbClr val="E19A8C"/>
        </a:accent2>
        <a:accent3>
          <a:srgbClr val="D0CCB0"/>
        </a:accent3>
        <a:accent4>
          <a:srgbClr val="000000"/>
        </a:accent4>
        <a:accent5>
          <a:srgbClr val="AAB6BE"/>
        </a:accent5>
        <a:accent6>
          <a:srgbClr val="CC8B7E"/>
        </a:accent6>
        <a:hlink>
          <a:srgbClr val="D64C25"/>
        </a:hlink>
        <a:folHlink>
          <a:srgbClr val="5C6C0B"/>
        </a:folHlink>
      </a:clrScheme>
      <a:clrMap bg1="lt1" tx1="dk1" bg2="lt2" tx2="dk2" accent1="accent1" accent2="accent2" accent3="accent3" accent4="accent4" accent5="accent5" accent6="accent6" hlink="hlink" folHlink="folHlink"/>
    </a:extraClrScheme>
    <a:extraClrScheme>
      <a:clrScheme name="Hanken Röd 1 7">
        <a:dk1>
          <a:srgbClr val="000000"/>
        </a:dk1>
        <a:lt1>
          <a:srgbClr val="5C6C0B"/>
        </a:lt1>
        <a:dk2>
          <a:srgbClr val="8DA19E"/>
        </a:dk2>
        <a:lt2>
          <a:srgbClr val="527E7C"/>
        </a:lt2>
        <a:accent1>
          <a:srgbClr val="005F79"/>
        </a:accent1>
        <a:accent2>
          <a:srgbClr val="E19A8C"/>
        </a:accent2>
        <a:accent3>
          <a:srgbClr val="B5BAAA"/>
        </a:accent3>
        <a:accent4>
          <a:srgbClr val="000000"/>
        </a:accent4>
        <a:accent5>
          <a:srgbClr val="AAB6BE"/>
        </a:accent5>
        <a:accent6>
          <a:srgbClr val="CC8B7E"/>
        </a:accent6>
        <a:hlink>
          <a:srgbClr val="D64C25"/>
        </a:hlink>
        <a:folHlink>
          <a:srgbClr val="A69E42"/>
        </a:folHlink>
      </a:clrScheme>
      <a:clrMap bg1="lt1" tx1="dk1" bg2="lt2" tx2="dk2" accent1="accent1" accent2="accent2" accent3="accent3" accent4="accent4" accent5="accent5" accent6="accent6" hlink="hlink" folHlink="folHlink"/>
    </a:extraClrScheme>
    <a:extraClrScheme>
      <a:clrScheme name="Hanken Röd 1 8">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D5D118E5-4C06-5B40-8BE3-16F0C208B60C}"/>
    </a:ext>
  </a:extLst>
</a:theme>
</file>

<file path=ppt/theme/theme4.xml><?xml version="1.0" encoding="utf-8"?>
<a:theme xmlns:a="http://schemas.openxmlformats.org/drawingml/2006/main" name="1_Hanken Röd 2">
  <a:themeElements>
    <a:clrScheme name="1_Hanken Röd 2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fontScheme name="1_Hanken Röd 2">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Hanken Röd 2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1_Hanken Röd 2 2">
        <a:dk1>
          <a:srgbClr val="000000"/>
        </a:dk1>
        <a:lt1>
          <a:srgbClr val="8DA19E"/>
        </a:lt1>
        <a:dk2>
          <a:srgbClr val="005F79"/>
        </a:dk2>
        <a:lt2>
          <a:srgbClr val="527E7C"/>
        </a:lt2>
        <a:accent1>
          <a:srgbClr val="E19A8C"/>
        </a:accent1>
        <a:accent2>
          <a:srgbClr val="D64C25"/>
        </a:accent2>
        <a:accent3>
          <a:srgbClr val="C5CDCC"/>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1_Hanken Röd 2 3">
        <a:dk1>
          <a:srgbClr val="000000"/>
        </a:dk1>
        <a:lt1>
          <a:srgbClr val="005F79"/>
        </a:lt1>
        <a:dk2>
          <a:srgbClr val="8DA19E"/>
        </a:dk2>
        <a:lt2>
          <a:srgbClr val="527E7C"/>
        </a:lt2>
        <a:accent1>
          <a:srgbClr val="E19A8C"/>
        </a:accent1>
        <a:accent2>
          <a:srgbClr val="D64C25"/>
        </a:accent2>
        <a:accent3>
          <a:srgbClr val="AAB6BE"/>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1_Hanken Röd 2 4">
        <a:dk1>
          <a:srgbClr val="000000"/>
        </a:dk1>
        <a:lt1>
          <a:srgbClr val="E19A8C"/>
        </a:lt1>
        <a:dk2>
          <a:srgbClr val="8DA19E"/>
        </a:dk2>
        <a:lt2>
          <a:srgbClr val="527E7C"/>
        </a:lt2>
        <a:accent1>
          <a:srgbClr val="005F79"/>
        </a:accent1>
        <a:accent2>
          <a:srgbClr val="D64C25"/>
        </a:accent2>
        <a:accent3>
          <a:srgbClr val="EECAC5"/>
        </a:accent3>
        <a:accent4>
          <a:srgbClr val="000000"/>
        </a:accent4>
        <a:accent5>
          <a:srgbClr val="AAB6BE"/>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1_Hanken Röd 2 5">
        <a:dk1>
          <a:srgbClr val="000000"/>
        </a:dk1>
        <a:lt1>
          <a:srgbClr val="D64C25"/>
        </a:lt1>
        <a:dk2>
          <a:srgbClr val="8DA19E"/>
        </a:dk2>
        <a:lt2>
          <a:srgbClr val="527E7C"/>
        </a:lt2>
        <a:accent1>
          <a:srgbClr val="005F79"/>
        </a:accent1>
        <a:accent2>
          <a:srgbClr val="E19A8C"/>
        </a:accent2>
        <a:accent3>
          <a:srgbClr val="E8B2AC"/>
        </a:accent3>
        <a:accent4>
          <a:srgbClr val="000000"/>
        </a:accent4>
        <a:accent5>
          <a:srgbClr val="AAB6BE"/>
        </a:accent5>
        <a:accent6>
          <a:srgbClr val="CC8B7E"/>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1_Hanken Röd 2 6">
        <a:dk1>
          <a:srgbClr val="000000"/>
        </a:dk1>
        <a:lt1>
          <a:srgbClr val="A69E42"/>
        </a:lt1>
        <a:dk2>
          <a:srgbClr val="8DA19E"/>
        </a:dk2>
        <a:lt2>
          <a:srgbClr val="527E7C"/>
        </a:lt2>
        <a:accent1>
          <a:srgbClr val="005F79"/>
        </a:accent1>
        <a:accent2>
          <a:srgbClr val="E19A8C"/>
        </a:accent2>
        <a:accent3>
          <a:srgbClr val="D0CCB0"/>
        </a:accent3>
        <a:accent4>
          <a:srgbClr val="000000"/>
        </a:accent4>
        <a:accent5>
          <a:srgbClr val="AAB6BE"/>
        </a:accent5>
        <a:accent6>
          <a:srgbClr val="CC8B7E"/>
        </a:accent6>
        <a:hlink>
          <a:srgbClr val="D64C25"/>
        </a:hlink>
        <a:folHlink>
          <a:srgbClr val="5C6C0B"/>
        </a:folHlink>
      </a:clrScheme>
      <a:clrMap bg1="lt1" tx1="dk1" bg2="lt2" tx2="dk2" accent1="accent1" accent2="accent2" accent3="accent3" accent4="accent4" accent5="accent5" accent6="accent6" hlink="hlink" folHlink="folHlink"/>
    </a:extraClrScheme>
    <a:extraClrScheme>
      <a:clrScheme name="1_Hanken Röd 2 7">
        <a:dk1>
          <a:srgbClr val="000000"/>
        </a:dk1>
        <a:lt1>
          <a:srgbClr val="5C6C0B"/>
        </a:lt1>
        <a:dk2>
          <a:srgbClr val="8DA19E"/>
        </a:dk2>
        <a:lt2>
          <a:srgbClr val="527E7C"/>
        </a:lt2>
        <a:accent1>
          <a:srgbClr val="005F79"/>
        </a:accent1>
        <a:accent2>
          <a:srgbClr val="E19A8C"/>
        </a:accent2>
        <a:accent3>
          <a:srgbClr val="B5BAAA"/>
        </a:accent3>
        <a:accent4>
          <a:srgbClr val="000000"/>
        </a:accent4>
        <a:accent5>
          <a:srgbClr val="AAB6BE"/>
        </a:accent5>
        <a:accent6>
          <a:srgbClr val="CC8B7E"/>
        </a:accent6>
        <a:hlink>
          <a:srgbClr val="D64C25"/>
        </a:hlink>
        <a:folHlink>
          <a:srgbClr val="A69E42"/>
        </a:folHlink>
      </a:clrScheme>
      <a:clrMap bg1="lt1" tx1="dk1" bg2="lt2" tx2="dk2" accent1="accent1" accent2="accent2" accent3="accent3" accent4="accent4" accent5="accent5" accent6="accent6" hlink="hlink" folHlink="folHlink"/>
    </a:extraClrScheme>
    <a:extraClrScheme>
      <a:clrScheme name="1_Hanken Röd 2 8">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CA8BB0E2-2527-FD40-8CE1-E372468D44AA}"/>
    </a:ext>
  </a:extLst>
</a:theme>
</file>

<file path=ppt/theme/theme5.xml><?xml version="1.0" encoding="utf-8"?>
<a:theme xmlns:a="http://schemas.openxmlformats.org/drawingml/2006/main" name="2_Hanken Blå 1">
  <a:themeElements>
    <a:clrScheme name="2_Hanken Blå 1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fontScheme name="2_Hanken Blå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Hanken Blå 1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2_Hanken Blå 1 2">
        <a:dk1>
          <a:srgbClr val="000000"/>
        </a:dk1>
        <a:lt1>
          <a:srgbClr val="8DA19E"/>
        </a:lt1>
        <a:dk2>
          <a:srgbClr val="005F79"/>
        </a:dk2>
        <a:lt2>
          <a:srgbClr val="527E7C"/>
        </a:lt2>
        <a:accent1>
          <a:srgbClr val="E19A8C"/>
        </a:accent1>
        <a:accent2>
          <a:srgbClr val="D64C25"/>
        </a:accent2>
        <a:accent3>
          <a:srgbClr val="C5CDCC"/>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2_Hanken Blå 1 3">
        <a:dk1>
          <a:srgbClr val="000000"/>
        </a:dk1>
        <a:lt1>
          <a:srgbClr val="005F79"/>
        </a:lt1>
        <a:dk2>
          <a:srgbClr val="8DA19E"/>
        </a:dk2>
        <a:lt2>
          <a:srgbClr val="527E7C"/>
        </a:lt2>
        <a:accent1>
          <a:srgbClr val="E19A8C"/>
        </a:accent1>
        <a:accent2>
          <a:srgbClr val="D64C25"/>
        </a:accent2>
        <a:accent3>
          <a:srgbClr val="AAB6BE"/>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2_Hanken Blå 1 4">
        <a:dk1>
          <a:srgbClr val="000000"/>
        </a:dk1>
        <a:lt1>
          <a:srgbClr val="E19A8C"/>
        </a:lt1>
        <a:dk2>
          <a:srgbClr val="8DA19E"/>
        </a:dk2>
        <a:lt2>
          <a:srgbClr val="527E7C"/>
        </a:lt2>
        <a:accent1>
          <a:srgbClr val="005F79"/>
        </a:accent1>
        <a:accent2>
          <a:srgbClr val="D64C25"/>
        </a:accent2>
        <a:accent3>
          <a:srgbClr val="EECAC5"/>
        </a:accent3>
        <a:accent4>
          <a:srgbClr val="000000"/>
        </a:accent4>
        <a:accent5>
          <a:srgbClr val="AAB6BE"/>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2_Hanken Blå 1 5">
        <a:dk1>
          <a:srgbClr val="000000"/>
        </a:dk1>
        <a:lt1>
          <a:srgbClr val="D64C25"/>
        </a:lt1>
        <a:dk2>
          <a:srgbClr val="8DA19E"/>
        </a:dk2>
        <a:lt2>
          <a:srgbClr val="527E7C"/>
        </a:lt2>
        <a:accent1>
          <a:srgbClr val="005F79"/>
        </a:accent1>
        <a:accent2>
          <a:srgbClr val="E19A8C"/>
        </a:accent2>
        <a:accent3>
          <a:srgbClr val="E8B2AC"/>
        </a:accent3>
        <a:accent4>
          <a:srgbClr val="000000"/>
        </a:accent4>
        <a:accent5>
          <a:srgbClr val="AAB6BE"/>
        </a:accent5>
        <a:accent6>
          <a:srgbClr val="CC8B7E"/>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2_Hanken Blå 1 6">
        <a:dk1>
          <a:srgbClr val="000000"/>
        </a:dk1>
        <a:lt1>
          <a:srgbClr val="A69E42"/>
        </a:lt1>
        <a:dk2>
          <a:srgbClr val="8DA19E"/>
        </a:dk2>
        <a:lt2>
          <a:srgbClr val="527E7C"/>
        </a:lt2>
        <a:accent1>
          <a:srgbClr val="005F79"/>
        </a:accent1>
        <a:accent2>
          <a:srgbClr val="E19A8C"/>
        </a:accent2>
        <a:accent3>
          <a:srgbClr val="D0CCB0"/>
        </a:accent3>
        <a:accent4>
          <a:srgbClr val="000000"/>
        </a:accent4>
        <a:accent5>
          <a:srgbClr val="AAB6BE"/>
        </a:accent5>
        <a:accent6>
          <a:srgbClr val="CC8B7E"/>
        </a:accent6>
        <a:hlink>
          <a:srgbClr val="D64C25"/>
        </a:hlink>
        <a:folHlink>
          <a:srgbClr val="5C6C0B"/>
        </a:folHlink>
      </a:clrScheme>
      <a:clrMap bg1="lt1" tx1="dk1" bg2="lt2" tx2="dk2" accent1="accent1" accent2="accent2" accent3="accent3" accent4="accent4" accent5="accent5" accent6="accent6" hlink="hlink" folHlink="folHlink"/>
    </a:extraClrScheme>
    <a:extraClrScheme>
      <a:clrScheme name="2_Hanken Blå 1 7">
        <a:dk1>
          <a:srgbClr val="000000"/>
        </a:dk1>
        <a:lt1>
          <a:srgbClr val="5C6C0B"/>
        </a:lt1>
        <a:dk2>
          <a:srgbClr val="8DA19E"/>
        </a:dk2>
        <a:lt2>
          <a:srgbClr val="527E7C"/>
        </a:lt2>
        <a:accent1>
          <a:srgbClr val="005F79"/>
        </a:accent1>
        <a:accent2>
          <a:srgbClr val="E19A8C"/>
        </a:accent2>
        <a:accent3>
          <a:srgbClr val="B5BAAA"/>
        </a:accent3>
        <a:accent4>
          <a:srgbClr val="000000"/>
        </a:accent4>
        <a:accent5>
          <a:srgbClr val="AAB6BE"/>
        </a:accent5>
        <a:accent6>
          <a:srgbClr val="CC8B7E"/>
        </a:accent6>
        <a:hlink>
          <a:srgbClr val="D64C25"/>
        </a:hlink>
        <a:folHlink>
          <a:srgbClr val="A69E42"/>
        </a:folHlink>
      </a:clrScheme>
      <a:clrMap bg1="lt1" tx1="dk1" bg2="lt2" tx2="dk2" accent1="accent1" accent2="accent2" accent3="accent3" accent4="accent4" accent5="accent5" accent6="accent6" hlink="hlink" folHlink="folHlink"/>
    </a:extraClrScheme>
    <a:extraClrScheme>
      <a:clrScheme name="2_Hanken Blå 1 8">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A2A86CFF-9CA1-474D-8CA5-9BB1B355F5AE}"/>
    </a:ext>
  </a:extLst>
</a:theme>
</file>

<file path=ppt/theme/theme6.xml><?xml version="1.0" encoding="utf-8"?>
<a:theme xmlns:a="http://schemas.openxmlformats.org/drawingml/2006/main" name="3_Hanken Blå 3">
  <a:themeElements>
    <a:clrScheme name="3_Hanken Blå 3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fontScheme name="3_Hanken Blå 3">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Hanken Blå 3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3_Hanken Blå 3 2">
        <a:dk1>
          <a:srgbClr val="000000"/>
        </a:dk1>
        <a:lt1>
          <a:srgbClr val="8DA19E"/>
        </a:lt1>
        <a:dk2>
          <a:srgbClr val="005F79"/>
        </a:dk2>
        <a:lt2>
          <a:srgbClr val="527E7C"/>
        </a:lt2>
        <a:accent1>
          <a:srgbClr val="E19A8C"/>
        </a:accent1>
        <a:accent2>
          <a:srgbClr val="D64C25"/>
        </a:accent2>
        <a:accent3>
          <a:srgbClr val="C5CDCC"/>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3_Hanken Blå 3 3">
        <a:dk1>
          <a:srgbClr val="000000"/>
        </a:dk1>
        <a:lt1>
          <a:srgbClr val="005F79"/>
        </a:lt1>
        <a:dk2>
          <a:srgbClr val="8DA19E"/>
        </a:dk2>
        <a:lt2>
          <a:srgbClr val="527E7C"/>
        </a:lt2>
        <a:accent1>
          <a:srgbClr val="E19A8C"/>
        </a:accent1>
        <a:accent2>
          <a:srgbClr val="D64C25"/>
        </a:accent2>
        <a:accent3>
          <a:srgbClr val="AAB6BE"/>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3_Hanken Blå 3 4">
        <a:dk1>
          <a:srgbClr val="000000"/>
        </a:dk1>
        <a:lt1>
          <a:srgbClr val="E19A8C"/>
        </a:lt1>
        <a:dk2>
          <a:srgbClr val="8DA19E"/>
        </a:dk2>
        <a:lt2>
          <a:srgbClr val="527E7C"/>
        </a:lt2>
        <a:accent1>
          <a:srgbClr val="005F79"/>
        </a:accent1>
        <a:accent2>
          <a:srgbClr val="D64C25"/>
        </a:accent2>
        <a:accent3>
          <a:srgbClr val="EECAC5"/>
        </a:accent3>
        <a:accent4>
          <a:srgbClr val="000000"/>
        </a:accent4>
        <a:accent5>
          <a:srgbClr val="AAB6BE"/>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3_Hanken Blå 3 5">
        <a:dk1>
          <a:srgbClr val="000000"/>
        </a:dk1>
        <a:lt1>
          <a:srgbClr val="D64C25"/>
        </a:lt1>
        <a:dk2>
          <a:srgbClr val="8DA19E"/>
        </a:dk2>
        <a:lt2>
          <a:srgbClr val="527E7C"/>
        </a:lt2>
        <a:accent1>
          <a:srgbClr val="005F79"/>
        </a:accent1>
        <a:accent2>
          <a:srgbClr val="E19A8C"/>
        </a:accent2>
        <a:accent3>
          <a:srgbClr val="E8B2AC"/>
        </a:accent3>
        <a:accent4>
          <a:srgbClr val="000000"/>
        </a:accent4>
        <a:accent5>
          <a:srgbClr val="AAB6BE"/>
        </a:accent5>
        <a:accent6>
          <a:srgbClr val="CC8B7E"/>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3_Hanken Blå 3 6">
        <a:dk1>
          <a:srgbClr val="000000"/>
        </a:dk1>
        <a:lt1>
          <a:srgbClr val="A69E42"/>
        </a:lt1>
        <a:dk2>
          <a:srgbClr val="8DA19E"/>
        </a:dk2>
        <a:lt2>
          <a:srgbClr val="527E7C"/>
        </a:lt2>
        <a:accent1>
          <a:srgbClr val="005F79"/>
        </a:accent1>
        <a:accent2>
          <a:srgbClr val="E19A8C"/>
        </a:accent2>
        <a:accent3>
          <a:srgbClr val="D0CCB0"/>
        </a:accent3>
        <a:accent4>
          <a:srgbClr val="000000"/>
        </a:accent4>
        <a:accent5>
          <a:srgbClr val="AAB6BE"/>
        </a:accent5>
        <a:accent6>
          <a:srgbClr val="CC8B7E"/>
        </a:accent6>
        <a:hlink>
          <a:srgbClr val="D64C25"/>
        </a:hlink>
        <a:folHlink>
          <a:srgbClr val="5C6C0B"/>
        </a:folHlink>
      </a:clrScheme>
      <a:clrMap bg1="lt1" tx1="dk1" bg2="lt2" tx2="dk2" accent1="accent1" accent2="accent2" accent3="accent3" accent4="accent4" accent5="accent5" accent6="accent6" hlink="hlink" folHlink="folHlink"/>
    </a:extraClrScheme>
    <a:extraClrScheme>
      <a:clrScheme name="3_Hanken Blå 3 7">
        <a:dk1>
          <a:srgbClr val="000000"/>
        </a:dk1>
        <a:lt1>
          <a:srgbClr val="5C6C0B"/>
        </a:lt1>
        <a:dk2>
          <a:srgbClr val="8DA19E"/>
        </a:dk2>
        <a:lt2>
          <a:srgbClr val="527E7C"/>
        </a:lt2>
        <a:accent1>
          <a:srgbClr val="005F79"/>
        </a:accent1>
        <a:accent2>
          <a:srgbClr val="E19A8C"/>
        </a:accent2>
        <a:accent3>
          <a:srgbClr val="B5BAAA"/>
        </a:accent3>
        <a:accent4>
          <a:srgbClr val="000000"/>
        </a:accent4>
        <a:accent5>
          <a:srgbClr val="AAB6BE"/>
        </a:accent5>
        <a:accent6>
          <a:srgbClr val="CC8B7E"/>
        </a:accent6>
        <a:hlink>
          <a:srgbClr val="D64C25"/>
        </a:hlink>
        <a:folHlink>
          <a:srgbClr val="A69E42"/>
        </a:folHlink>
      </a:clrScheme>
      <a:clrMap bg1="lt1" tx1="dk1" bg2="lt2" tx2="dk2" accent1="accent1" accent2="accent2" accent3="accent3" accent4="accent4" accent5="accent5" accent6="accent6" hlink="hlink" folHlink="folHlink"/>
    </a:extraClrScheme>
    <a:extraClrScheme>
      <a:clrScheme name="3_Hanken Blå 3 8">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A4599DD6-DC8B-A844-9845-FA705BBD2349}"/>
    </a:ext>
  </a:extLst>
</a:theme>
</file>

<file path=ppt/theme/theme7.xml><?xml version="1.0" encoding="utf-8"?>
<a:theme xmlns:a="http://schemas.openxmlformats.org/drawingml/2006/main" name="4_Hanken Grön 2">
  <a:themeElements>
    <a:clrScheme name="4_Hanken Grön 2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fontScheme name="4_Hanken Grön 2">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Hanken Grön 2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4_Hanken Grön 2 2">
        <a:dk1>
          <a:srgbClr val="000000"/>
        </a:dk1>
        <a:lt1>
          <a:srgbClr val="8DA19E"/>
        </a:lt1>
        <a:dk2>
          <a:srgbClr val="005F79"/>
        </a:dk2>
        <a:lt2>
          <a:srgbClr val="527E7C"/>
        </a:lt2>
        <a:accent1>
          <a:srgbClr val="E19A8C"/>
        </a:accent1>
        <a:accent2>
          <a:srgbClr val="D64C25"/>
        </a:accent2>
        <a:accent3>
          <a:srgbClr val="C5CDCC"/>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4_Hanken Grön 2 3">
        <a:dk1>
          <a:srgbClr val="000000"/>
        </a:dk1>
        <a:lt1>
          <a:srgbClr val="005F79"/>
        </a:lt1>
        <a:dk2>
          <a:srgbClr val="8DA19E"/>
        </a:dk2>
        <a:lt2>
          <a:srgbClr val="527E7C"/>
        </a:lt2>
        <a:accent1>
          <a:srgbClr val="E19A8C"/>
        </a:accent1>
        <a:accent2>
          <a:srgbClr val="D64C25"/>
        </a:accent2>
        <a:accent3>
          <a:srgbClr val="AAB6BE"/>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4_Hanken Grön 2 4">
        <a:dk1>
          <a:srgbClr val="000000"/>
        </a:dk1>
        <a:lt1>
          <a:srgbClr val="E19A8C"/>
        </a:lt1>
        <a:dk2>
          <a:srgbClr val="8DA19E"/>
        </a:dk2>
        <a:lt2>
          <a:srgbClr val="527E7C"/>
        </a:lt2>
        <a:accent1>
          <a:srgbClr val="005F79"/>
        </a:accent1>
        <a:accent2>
          <a:srgbClr val="D64C25"/>
        </a:accent2>
        <a:accent3>
          <a:srgbClr val="EECAC5"/>
        </a:accent3>
        <a:accent4>
          <a:srgbClr val="000000"/>
        </a:accent4>
        <a:accent5>
          <a:srgbClr val="AAB6BE"/>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4_Hanken Grön 2 5">
        <a:dk1>
          <a:srgbClr val="000000"/>
        </a:dk1>
        <a:lt1>
          <a:srgbClr val="D64C25"/>
        </a:lt1>
        <a:dk2>
          <a:srgbClr val="8DA19E"/>
        </a:dk2>
        <a:lt2>
          <a:srgbClr val="527E7C"/>
        </a:lt2>
        <a:accent1>
          <a:srgbClr val="005F79"/>
        </a:accent1>
        <a:accent2>
          <a:srgbClr val="E19A8C"/>
        </a:accent2>
        <a:accent3>
          <a:srgbClr val="E8B2AC"/>
        </a:accent3>
        <a:accent4>
          <a:srgbClr val="000000"/>
        </a:accent4>
        <a:accent5>
          <a:srgbClr val="AAB6BE"/>
        </a:accent5>
        <a:accent6>
          <a:srgbClr val="CC8B7E"/>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4_Hanken Grön 2 6">
        <a:dk1>
          <a:srgbClr val="000000"/>
        </a:dk1>
        <a:lt1>
          <a:srgbClr val="A69E42"/>
        </a:lt1>
        <a:dk2>
          <a:srgbClr val="8DA19E"/>
        </a:dk2>
        <a:lt2>
          <a:srgbClr val="527E7C"/>
        </a:lt2>
        <a:accent1>
          <a:srgbClr val="005F79"/>
        </a:accent1>
        <a:accent2>
          <a:srgbClr val="E19A8C"/>
        </a:accent2>
        <a:accent3>
          <a:srgbClr val="D0CCB0"/>
        </a:accent3>
        <a:accent4>
          <a:srgbClr val="000000"/>
        </a:accent4>
        <a:accent5>
          <a:srgbClr val="AAB6BE"/>
        </a:accent5>
        <a:accent6>
          <a:srgbClr val="CC8B7E"/>
        </a:accent6>
        <a:hlink>
          <a:srgbClr val="D64C25"/>
        </a:hlink>
        <a:folHlink>
          <a:srgbClr val="5C6C0B"/>
        </a:folHlink>
      </a:clrScheme>
      <a:clrMap bg1="lt1" tx1="dk1" bg2="lt2" tx2="dk2" accent1="accent1" accent2="accent2" accent3="accent3" accent4="accent4" accent5="accent5" accent6="accent6" hlink="hlink" folHlink="folHlink"/>
    </a:extraClrScheme>
    <a:extraClrScheme>
      <a:clrScheme name="4_Hanken Grön 2 7">
        <a:dk1>
          <a:srgbClr val="000000"/>
        </a:dk1>
        <a:lt1>
          <a:srgbClr val="5C6C0B"/>
        </a:lt1>
        <a:dk2>
          <a:srgbClr val="8DA19E"/>
        </a:dk2>
        <a:lt2>
          <a:srgbClr val="527E7C"/>
        </a:lt2>
        <a:accent1>
          <a:srgbClr val="005F79"/>
        </a:accent1>
        <a:accent2>
          <a:srgbClr val="E19A8C"/>
        </a:accent2>
        <a:accent3>
          <a:srgbClr val="B5BAAA"/>
        </a:accent3>
        <a:accent4>
          <a:srgbClr val="000000"/>
        </a:accent4>
        <a:accent5>
          <a:srgbClr val="AAB6BE"/>
        </a:accent5>
        <a:accent6>
          <a:srgbClr val="CC8B7E"/>
        </a:accent6>
        <a:hlink>
          <a:srgbClr val="D64C25"/>
        </a:hlink>
        <a:folHlink>
          <a:srgbClr val="A69E42"/>
        </a:folHlink>
      </a:clrScheme>
      <a:clrMap bg1="lt1" tx1="dk1" bg2="lt2" tx2="dk2" accent1="accent1" accent2="accent2" accent3="accent3" accent4="accent4" accent5="accent5" accent6="accent6" hlink="hlink" folHlink="folHlink"/>
    </a:extraClrScheme>
    <a:extraClrScheme>
      <a:clrScheme name="4_Hanken Grön 2 8">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DDA4CA3F-EA12-7545-869D-5D1331A57A14}"/>
    </a:ext>
  </a:extLst>
</a:theme>
</file>

<file path=ppt/theme/theme8.xml><?xml version="1.0" encoding="utf-8"?>
<a:theme xmlns:a="http://schemas.openxmlformats.org/drawingml/2006/main" name="5_Hanken Grön 1">
  <a:themeElements>
    <a:clrScheme name="5_Hanken Grön 1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fontScheme name="5_Hanken Grön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Hanken Grön 1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5_Hanken Grön 1 2">
        <a:dk1>
          <a:srgbClr val="000000"/>
        </a:dk1>
        <a:lt1>
          <a:srgbClr val="8DA19E"/>
        </a:lt1>
        <a:dk2>
          <a:srgbClr val="005F79"/>
        </a:dk2>
        <a:lt2>
          <a:srgbClr val="527E7C"/>
        </a:lt2>
        <a:accent1>
          <a:srgbClr val="E19A8C"/>
        </a:accent1>
        <a:accent2>
          <a:srgbClr val="D64C25"/>
        </a:accent2>
        <a:accent3>
          <a:srgbClr val="C5CDCC"/>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5_Hanken Grön 1 3">
        <a:dk1>
          <a:srgbClr val="000000"/>
        </a:dk1>
        <a:lt1>
          <a:srgbClr val="005F79"/>
        </a:lt1>
        <a:dk2>
          <a:srgbClr val="8DA19E"/>
        </a:dk2>
        <a:lt2>
          <a:srgbClr val="527E7C"/>
        </a:lt2>
        <a:accent1>
          <a:srgbClr val="E19A8C"/>
        </a:accent1>
        <a:accent2>
          <a:srgbClr val="D64C25"/>
        </a:accent2>
        <a:accent3>
          <a:srgbClr val="AAB6BE"/>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5_Hanken Grön 1 4">
        <a:dk1>
          <a:srgbClr val="000000"/>
        </a:dk1>
        <a:lt1>
          <a:srgbClr val="E19A8C"/>
        </a:lt1>
        <a:dk2>
          <a:srgbClr val="8DA19E"/>
        </a:dk2>
        <a:lt2>
          <a:srgbClr val="527E7C"/>
        </a:lt2>
        <a:accent1>
          <a:srgbClr val="005F79"/>
        </a:accent1>
        <a:accent2>
          <a:srgbClr val="D64C25"/>
        </a:accent2>
        <a:accent3>
          <a:srgbClr val="EECAC5"/>
        </a:accent3>
        <a:accent4>
          <a:srgbClr val="000000"/>
        </a:accent4>
        <a:accent5>
          <a:srgbClr val="AAB6BE"/>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5_Hanken Grön 1 5">
        <a:dk1>
          <a:srgbClr val="000000"/>
        </a:dk1>
        <a:lt1>
          <a:srgbClr val="D64C25"/>
        </a:lt1>
        <a:dk2>
          <a:srgbClr val="8DA19E"/>
        </a:dk2>
        <a:lt2>
          <a:srgbClr val="527E7C"/>
        </a:lt2>
        <a:accent1>
          <a:srgbClr val="005F79"/>
        </a:accent1>
        <a:accent2>
          <a:srgbClr val="E19A8C"/>
        </a:accent2>
        <a:accent3>
          <a:srgbClr val="E8B2AC"/>
        </a:accent3>
        <a:accent4>
          <a:srgbClr val="000000"/>
        </a:accent4>
        <a:accent5>
          <a:srgbClr val="AAB6BE"/>
        </a:accent5>
        <a:accent6>
          <a:srgbClr val="CC8B7E"/>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5_Hanken Grön 1 6">
        <a:dk1>
          <a:srgbClr val="000000"/>
        </a:dk1>
        <a:lt1>
          <a:srgbClr val="A69E42"/>
        </a:lt1>
        <a:dk2>
          <a:srgbClr val="8DA19E"/>
        </a:dk2>
        <a:lt2>
          <a:srgbClr val="527E7C"/>
        </a:lt2>
        <a:accent1>
          <a:srgbClr val="005F79"/>
        </a:accent1>
        <a:accent2>
          <a:srgbClr val="E19A8C"/>
        </a:accent2>
        <a:accent3>
          <a:srgbClr val="D0CCB0"/>
        </a:accent3>
        <a:accent4>
          <a:srgbClr val="000000"/>
        </a:accent4>
        <a:accent5>
          <a:srgbClr val="AAB6BE"/>
        </a:accent5>
        <a:accent6>
          <a:srgbClr val="CC8B7E"/>
        </a:accent6>
        <a:hlink>
          <a:srgbClr val="D64C25"/>
        </a:hlink>
        <a:folHlink>
          <a:srgbClr val="5C6C0B"/>
        </a:folHlink>
      </a:clrScheme>
      <a:clrMap bg1="lt1" tx1="dk1" bg2="lt2" tx2="dk2" accent1="accent1" accent2="accent2" accent3="accent3" accent4="accent4" accent5="accent5" accent6="accent6" hlink="hlink" folHlink="folHlink"/>
    </a:extraClrScheme>
    <a:extraClrScheme>
      <a:clrScheme name="5_Hanken Grön 1 7">
        <a:dk1>
          <a:srgbClr val="000000"/>
        </a:dk1>
        <a:lt1>
          <a:srgbClr val="5C6C0B"/>
        </a:lt1>
        <a:dk2>
          <a:srgbClr val="8DA19E"/>
        </a:dk2>
        <a:lt2>
          <a:srgbClr val="527E7C"/>
        </a:lt2>
        <a:accent1>
          <a:srgbClr val="005F79"/>
        </a:accent1>
        <a:accent2>
          <a:srgbClr val="E19A8C"/>
        </a:accent2>
        <a:accent3>
          <a:srgbClr val="B5BAAA"/>
        </a:accent3>
        <a:accent4>
          <a:srgbClr val="000000"/>
        </a:accent4>
        <a:accent5>
          <a:srgbClr val="AAB6BE"/>
        </a:accent5>
        <a:accent6>
          <a:srgbClr val="CC8B7E"/>
        </a:accent6>
        <a:hlink>
          <a:srgbClr val="D64C25"/>
        </a:hlink>
        <a:folHlink>
          <a:srgbClr val="A69E42"/>
        </a:folHlink>
      </a:clrScheme>
      <a:clrMap bg1="lt1" tx1="dk1" bg2="lt2" tx2="dk2" accent1="accent1" accent2="accent2" accent3="accent3" accent4="accent4" accent5="accent5" accent6="accent6" hlink="hlink" folHlink="folHlink"/>
    </a:extraClrScheme>
    <a:extraClrScheme>
      <a:clrScheme name="5_Hanken Grön 1 8">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023D5117-8A55-B340-997F-C4557E4BF2F1}"/>
    </a:ext>
  </a:extLst>
</a:theme>
</file>

<file path=ppt/theme/theme9.xml><?xml version="1.0" encoding="utf-8"?>
<a:theme xmlns:a="http://schemas.openxmlformats.org/drawingml/2006/main" name="Skrivar vänlig">
  <a:themeElements>
    <a:clrScheme name="Skrivar vänlig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fontScheme name="Skrivar vänlig">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rivar vänlig 1">
        <a:dk1>
          <a:srgbClr val="000000"/>
        </a:dk1>
        <a:lt1>
          <a:srgbClr val="527E7C"/>
        </a:lt1>
        <a:dk2>
          <a:srgbClr val="005F79"/>
        </a:dk2>
        <a:lt2>
          <a:srgbClr val="8DA19E"/>
        </a:lt2>
        <a:accent1>
          <a:srgbClr val="E19A8C"/>
        </a:accent1>
        <a:accent2>
          <a:srgbClr val="D64C25"/>
        </a:accent2>
        <a:accent3>
          <a:srgbClr val="B3C0BF"/>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Skrivar vänlig 2">
        <a:dk1>
          <a:srgbClr val="000000"/>
        </a:dk1>
        <a:lt1>
          <a:srgbClr val="8DA19E"/>
        </a:lt1>
        <a:dk2>
          <a:srgbClr val="005F79"/>
        </a:dk2>
        <a:lt2>
          <a:srgbClr val="527E7C"/>
        </a:lt2>
        <a:accent1>
          <a:srgbClr val="E19A8C"/>
        </a:accent1>
        <a:accent2>
          <a:srgbClr val="D64C25"/>
        </a:accent2>
        <a:accent3>
          <a:srgbClr val="C5CDCC"/>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Skrivar vänlig 3">
        <a:dk1>
          <a:srgbClr val="000000"/>
        </a:dk1>
        <a:lt1>
          <a:srgbClr val="005F79"/>
        </a:lt1>
        <a:dk2>
          <a:srgbClr val="8DA19E"/>
        </a:dk2>
        <a:lt2>
          <a:srgbClr val="527E7C"/>
        </a:lt2>
        <a:accent1>
          <a:srgbClr val="E19A8C"/>
        </a:accent1>
        <a:accent2>
          <a:srgbClr val="D64C25"/>
        </a:accent2>
        <a:accent3>
          <a:srgbClr val="AAB6BE"/>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Skrivar vänlig 4">
        <a:dk1>
          <a:srgbClr val="000000"/>
        </a:dk1>
        <a:lt1>
          <a:srgbClr val="E19A8C"/>
        </a:lt1>
        <a:dk2>
          <a:srgbClr val="8DA19E"/>
        </a:dk2>
        <a:lt2>
          <a:srgbClr val="527E7C"/>
        </a:lt2>
        <a:accent1>
          <a:srgbClr val="005F79"/>
        </a:accent1>
        <a:accent2>
          <a:srgbClr val="D64C25"/>
        </a:accent2>
        <a:accent3>
          <a:srgbClr val="EECAC5"/>
        </a:accent3>
        <a:accent4>
          <a:srgbClr val="000000"/>
        </a:accent4>
        <a:accent5>
          <a:srgbClr val="AAB6BE"/>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Skrivar vänlig 5">
        <a:dk1>
          <a:srgbClr val="000000"/>
        </a:dk1>
        <a:lt1>
          <a:srgbClr val="D64C25"/>
        </a:lt1>
        <a:dk2>
          <a:srgbClr val="8DA19E"/>
        </a:dk2>
        <a:lt2>
          <a:srgbClr val="527E7C"/>
        </a:lt2>
        <a:accent1>
          <a:srgbClr val="005F79"/>
        </a:accent1>
        <a:accent2>
          <a:srgbClr val="E19A8C"/>
        </a:accent2>
        <a:accent3>
          <a:srgbClr val="E8B2AC"/>
        </a:accent3>
        <a:accent4>
          <a:srgbClr val="000000"/>
        </a:accent4>
        <a:accent5>
          <a:srgbClr val="AAB6BE"/>
        </a:accent5>
        <a:accent6>
          <a:srgbClr val="CC8B7E"/>
        </a:accent6>
        <a:hlink>
          <a:srgbClr val="A69E42"/>
        </a:hlink>
        <a:folHlink>
          <a:srgbClr val="5C6C0B"/>
        </a:folHlink>
      </a:clrScheme>
      <a:clrMap bg1="lt1" tx1="dk1" bg2="lt2" tx2="dk2" accent1="accent1" accent2="accent2" accent3="accent3" accent4="accent4" accent5="accent5" accent6="accent6" hlink="hlink" folHlink="folHlink"/>
    </a:extraClrScheme>
    <a:extraClrScheme>
      <a:clrScheme name="Skrivar vänlig 6">
        <a:dk1>
          <a:srgbClr val="000000"/>
        </a:dk1>
        <a:lt1>
          <a:srgbClr val="A69E42"/>
        </a:lt1>
        <a:dk2>
          <a:srgbClr val="8DA19E"/>
        </a:dk2>
        <a:lt2>
          <a:srgbClr val="527E7C"/>
        </a:lt2>
        <a:accent1>
          <a:srgbClr val="005F79"/>
        </a:accent1>
        <a:accent2>
          <a:srgbClr val="E19A8C"/>
        </a:accent2>
        <a:accent3>
          <a:srgbClr val="D0CCB0"/>
        </a:accent3>
        <a:accent4>
          <a:srgbClr val="000000"/>
        </a:accent4>
        <a:accent5>
          <a:srgbClr val="AAB6BE"/>
        </a:accent5>
        <a:accent6>
          <a:srgbClr val="CC8B7E"/>
        </a:accent6>
        <a:hlink>
          <a:srgbClr val="D64C25"/>
        </a:hlink>
        <a:folHlink>
          <a:srgbClr val="5C6C0B"/>
        </a:folHlink>
      </a:clrScheme>
      <a:clrMap bg1="lt1" tx1="dk1" bg2="lt2" tx2="dk2" accent1="accent1" accent2="accent2" accent3="accent3" accent4="accent4" accent5="accent5" accent6="accent6" hlink="hlink" folHlink="folHlink"/>
    </a:extraClrScheme>
    <a:extraClrScheme>
      <a:clrScheme name="Skrivar vänlig 7">
        <a:dk1>
          <a:srgbClr val="000000"/>
        </a:dk1>
        <a:lt1>
          <a:srgbClr val="5C6C0B"/>
        </a:lt1>
        <a:dk2>
          <a:srgbClr val="8DA19E"/>
        </a:dk2>
        <a:lt2>
          <a:srgbClr val="527E7C"/>
        </a:lt2>
        <a:accent1>
          <a:srgbClr val="005F79"/>
        </a:accent1>
        <a:accent2>
          <a:srgbClr val="E19A8C"/>
        </a:accent2>
        <a:accent3>
          <a:srgbClr val="B5BAAA"/>
        </a:accent3>
        <a:accent4>
          <a:srgbClr val="000000"/>
        </a:accent4>
        <a:accent5>
          <a:srgbClr val="AAB6BE"/>
        </a:accent5>
        <a:accent6>
          <a:srgbClr val="CC8B7E"/>
        </a:accent6>
        <a:hlink>
          <a:srgbClr val="D64C25"/>
        </a:hlink>
        <a:folHlink>
          <a:srgbClr val="A69E42"/>
        </a:folHlink>
      </a:clrScheme>
      <a:clrMap bg1="lt1" tx1="dk1" bg2="lt2" tx2="dk2" accent1="accent1" accent2="accent2" accent3="accent3" accent4="accent4" accent5="accent5" accent6="accent6" hlink="hlink" folHlink="folHlink"/>
    </a:extraClrScheme>
    <a:extraClrScheme>
      <a:clrScheme name="Skrivar vänlig 8">
        <a:dk1>
          <a:srgbClr val="000000"/>
        </a:dk1>
        <a:lt1>
          <a:srgbClr val="000000"/>
        </a:lt1>
        <a:dk2>
          <a:srgbClr val="005F79"/>
        </a:dk2>
        <a:lt2>
          <a:srgbClr val="8DA19E"/>
        </a:lt2>
        <a:accent1>
          <a:srgbClr val="E19A8C"/>
        </a:accent1>
        <a:accent2>
          <a:srgbClr val="D64C25"/>
        </a:accent2>
        <a:accent3>
          <a:srgbClr val="AAAAAA"/>
        </a:accent3>
        <a:accent4>
          <a:srgbClr val="000000"/>
        </a:accent4>
        <a:accent5>
          <a:srgbClr val="EECAC5"/>
        </a:accent5>
        <a:accent6>
          <a:srgbClr val="C24420"/>
        </a:accent6>
        <a:hlink>
          <a:srgbClr val="A69E42"/>
        </a:hlink>
        <a:folHlink>
          <a:srgbClr val="5C6C0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OAD.potx" id="{37D31666-5F95-8848-8230-072664AB806C}" vid="{8E913D2C-B459-5C44-B3E7-4128E55631DD}"/>
    </a:ext>
  </a:extLst>
</a:theme>
</file>

<file path=docProps/app.xml><?xml version="1.0" encoding="utf-8"?>
<Properties xmlns="http://schemas.openxmlformats.org/officeDocument/2006/extended-properties" xmlns:vt="http://schemas.openxmlformats.org/officeDocument/2006/docPropsVTypes">
  <Template>Hanken svart</Template>
  <TotalTime>20217</TotalTime>
  <Words>1982</Words>
  <Application>Microsoft Office PowerPoint</Application>
  <PresentationFormat>Näytössä katseltava esitys (16:9)</PresentationFormat>
  <Paragraphs>210</Paragraphs>
  <Slides>40</Slides>
  <Notes>33</Notes>
  <HiddenSlides>0</HiddenSlides>
  <MMClips>0</MMClips>
  <ScaleCrop>false</ScaleCrop>
  <HeadingPairs>
    <vt:vector size="6" baseType="variant">
      <vt:variant>
        <vt:lpstr>Käytetyt fontit</vt:lpstr>
      </vt:variant>
      <vt:variant>
        <vt:i4>3</vt:i4>
      </vt:variant>
      <vt:variant>
        <vt:lpstr>Teema</vt:lpstr>
      </vt:variant>
      <vt:variant>
        <vt:i4>9</vt:i4>
      </vt:variant>
      <vt:variant>
        <vt:lpstr>Dian otsikot</vt:lpstr>
      </vt:variant>
      <vt:variant>
        <vt:i4>40</vt:i4>
      </vt:variant>
    </vt:vector>
  </HeadingPairs>
  <TitlesOfParts>
    <vt:vector size="52" baseType="lpstr">
      <vt:lpstr>Arial</vt:lpstr>
      <vt:lpstr>Georgia</vt:lpstr>
      <vt:lpstr>Helvetica</vt:lpstr>
      <vt:lpstr>Hanken svart</vt:lpstr>
      <vt:lpstr>Hanken Blå 2</vt:lpstr>
      <vt:lpstr>Hanken Röd 1</vt:lpstr>
      <vt:lpstr>1_Hanken Röd 2</vt:lpstr>
      <vt:lpstr>2_Hanken Blå 1</vt:lpstr>
      <vt:lpstr>3_Hanken Blå 3</vt:lpstr>
      <vt:lpstr>4_Hanken Grön 2</vt:lpstr>
      <vt:lpstr>5_Hanken Grön 1</vt:lpstr>
      <vt:lpstr>Skrivar vänlig</vt:lpstr>
      <vt:lpstr>Open at any price?  Reviewing short- and long-term implications of current forms of open access</vt:lpstr>
      <vt:lpstr>Open is good, but not at any cost</vt:lpstr>
      <vt:lpstr>Not only talking strictly about money.   Also concerns equality of participation and well-functioning scholarly communication.</vt:lpstr>
      <vt:lpstr>My background and perspective</vt:lpstr>
      <vt:lpstr>Agenda/Main points</vt:lpstr>
      <vt:lpstr>Open Access is constantly evolving</vt:lpstr>
      <vt:lpstr>Growth and shift in models</vt:lpstr>
      <vt:lpstr>Our perspective for today</vt:lpstr>
      <vt:lpstr>Open + Money</vt:lpstr>
      <vt:lpstr>Think &amp; ponder</vt:lpstr>
      <vt:lpstr>Open = less expensive overall?</vt:lpstr>
      <vt:lpstr>The five largest publishers publish around half of all scholarly journals</vt:lpstr>
      <vt:lpstr>Large publishers account for an even larger share of the costs for libraries</vt:lpstr>
      <vt:lpstr>The puzzle in aligning individual and organisational goals and actions with science policy.</vt:lpstr>
      <vt:lpstr>Finland is ahead of the curve in many ways</vt:lpstr>
      <vt:lpstr>Ways of funding open access publishing</vt:lpstr>
      <vt:lpstr>The frenzy to support OA through front-end funding has been strong</vt:lpstr>
      <vt:lpstr>Market control is not on the buyers’ side</vt:lpstr>
      <vt:lpstr>A hard fact</vt:lpstr>
      <vt:lpstr>Transformative agreements</vt:lpstr>
      <vt:lpstr>First things first: Consortias are good. The larger, yet unified in goals, the better</vt:lpstr>
      <vt:lpstr>Transformative agreements</vt:lpstr>
      <vt:lpstr> “Transformative agreements:  Do they pave the way to open access?” </vt:lpstr>
      <vt:lpstr>Winning the battle(s) but losing the war?</vt:lpstr>
      <vt:lpstr>If Elsevier would make all their journals full OA, what would the APC be?</vt:lpstr>
      <vt:lpstr>Full open access journals</vt:lpstr>
      <vt:lpstr>Small difference, huge implications</vt:lpstr>
      <vt:lpstr>OA-focused journal publishers also show signs of market aggregation</vt:lpstr>
      <vt:lpstr>Rather than converting journals, big publishers are adding OA journals</vt:lpstr>
      <vt:lpstr>…and journals keep changing hands overall, often from smaller to larger publishers</vt:lpstr>
      <vt:lpstr>Prices of APC OA journals have increased as journals have become indexed and publication volumes have increased </vt:lpstr>
      <vt:lpstr>Diamond OA</vt:lpstr>
      <vt:lpstr>University presses</vt:lpstr>
      <vt:lpstr>OA journal portals,  one of the best things in OA so far? </vt:lpstr>
      <vt:lpstr>Green open access</vt:lpstr>
      <vt:lpstr>Green OA</vt:lpstr>
      <vt:lpstr>Share of articles OA in the UK and Northern Ireland</vt:lpstr>
      <vt:lpstr>Is the only way to “win” not to play ?</vt:lpstr>
      <vt:lpstr>Key takeaways</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Mikael Laakso: Open at any price?</dc:title>
  <dc:creator>Mikael Laakso</dc:creator>
  <cp:lastModifiedBy>Elina Koivisto</cp:lastModifiedBy>
  <cp:revision>120</cp:revision>
  <cp:lastPrinted>2021-02-11T08:04:06Z</cp:lastPrinted>
  <dcterms:created xsi:type="dcterms:W3CDTF">2018-04-23T10:58:35Z</dcterms:created>
  <dcterms:modified xsi:type="dcterms:W3CDTF">2021-06-01T09:15:53Z</dcterms:modified>
</cp:coreProperties>
</file>