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5" r:id="rId2"/>
    <p:sldId id="338" r:id="rId3"/>
    <p:sldId id="339" r:id="rId4"/>
    <p:sldId id="340" r:id="rId5"/>
    <p:sldId id="341" r:id="rId6"/>
    <p:sldId id="320" r:id="rId7"/>
    <p:sldId id="324" r:id="rId8"/>
    <p:sldId id="325" r:id="rId9"/>
    <p:sldId id="326" r:id="rId10"/>
    <p:sldId id="334" r:id="rId11"/>
    <p:sldId id="328" r:id="rId12"/>
    <p:sldId id="345" r:id="rId13"/>
    <p:sldId id="322" r:id="rId14"/>
    <p:sldId id="330" r:id="rId15"/>
    <p:sldId id="346" r:id="rId16"/>
    <p:sldId id="348" r:id="rId17"/>
    <p:sldId id="347" r:id="rId18"/>
  </p:sldIdLst>
  <p:sldSz cx="12098338" cy="6911975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7">
          <p15:clr>
            <a:srgbClr val="A4A3A4"/>
          </p15:clr>
        </p15:guide>
        <p15:guide id="2" pos="320">
          <p15:clr>
            <a:srgbClr val="A4A3A4"/>
          </p15:clr>
        </p15:guide>
        <p15:guide id="3" pos="317">
          <p15:clr>
            <a:srgbClr val="A4A3A4"/>
          </p15:clr>
        </p15:guide>
        <p15:guide id="4" pos="38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182"/>
    <a:srgbClr val="FC725A"/>
    <a:srgbClr val="FC2F60"/>
    <a:srgbClr val="9F01FF"/>
    <a:srgbClr val="0EC501"/>
    <a:srgbClr val="FE01D3"/>
    <a:srgbClr val="30BEFE"/>
    <a:srgbClr val="D49D15"/>
    <a:srgbClr val="5701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660"/>
  </p:normalViewPr>
  <p:slideViewPr>
    <p:cSldViewPr showGuides="1">
      <p:cViewPr varScale="1">
        <p:scale>
          <a:sx n="62" d="100"/>
          <a:sy n="62" d="100"/>
        </p:scale>
        <p:origin x="856" y="56"/>
      </p:cViewPr>
      <p:guideLst>
        <p:guide orient="horz" pos="2177"/>
        <p:guide pos="320"/>
        <p:guide pos="317"/>
        <p:guide pos="381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FB0A2-2020-0041-BDF2-E7CD6CFA5F10}" type="datetimeFigureOut">
              <a:t>14.5.2020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45837-5099-7A41-80E5-78E9B910A52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00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F4054-DE9B-4A8C-8F44-032462D0368C}" type="datetimeFigureOut">
              <a:rPr lang="fi-FI" smtClean="0"/>
              <a:t>14.5.2020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0B3B4-F971-4AD3-B530-DE860EFC07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75" y="431651"/>
            <a:ext cx="1728190" cy="9960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Rectangle 10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884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93" y="6336307"/>
            <a:ext cx="1758020" cy="34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76587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ction Header 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2700000">
            <a:off x="3672905" y="1031860"/>
            <a:ext cx="4824536" cy="48245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2700000">
            <a:off x="1663077" y="2385634"/>
            <a:ext cx="2116992" cy="2116992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8318269" y="2385634"/>
            <a:ext cx="2116992" cy="2116992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93" y="6336307"/>
            <a:ext cx="1758020" cy="34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7433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93" y="6336307"/>
            <a:ext cx="1758020" cy="34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00902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tion Header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2700000">
            <a:off x="3672905" y="1031860"/>
            <a:ext cx="4824536" cy="482453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2700000">
            <a:off x="1663077" y="2385634"/>
            <a:ext cx="2116992" cy="2116992"/>
          </a:xfrm>
          <a:prstGeom prst="rect">
            <a:avLst/>
          </a:prstGeom>
          <a:solidFill>
            <a:schemeClr val="accent3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8318269" y="2385634"/>
            <a:ext cx="2116992" cy="2116992"/>
          </a:xfrm>
          <a:prstGeom prst="rect">
            <a:avLst/>
          </a:prstGeom>
          <a:solidFill>
            <a:schemeClr val="accent3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93" y="6336307"/>
            <a:ext cx="1758020" cy="34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85875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 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102397630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Section Header 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2700000">
            <a:off x="3672905" y="1031860"/>
            <a:ext cx="4824536" cy="48245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2700000">
            <a:off x="1663077" y="2385634"/>
            <a:ext cx="2116992" cy="2116992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8318269" y="2385634"/>
            <a:ext cx="2116992" cy="2116992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134099197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 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90944045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Section Header 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2700000">
            <a:off x="3672905" y="1031860"/>
            <a:ext cx="4824536" cy="48245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2700000">
            <a:off x="1663077" y="2385634"/>
            <a:ext cx="2116992" cy="2116992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8318269" y="2385634"/>
            <a:ext cx="2116992" cy="2116992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38022300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18064556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Section Head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2700000">
            <a:off x="3672905" y="1031860"/>
            <a:ext cx="4824536" cy="48245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2700000">
            <a:off x="1663077" y="2385634"/>
            <a:ext cx="2116992" cy="2116992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8318269" y="2385634"/>
            <a:ext cx="2116992" cy="2116992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1538128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75" y="431651"/>
            <a:ext cx="1728190" cy="9960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23985713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 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10705417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ection Header 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rot="2700000">
            <a:off x="1663077" y="2385634"/>
            <a:ext cx="2116992" cy="2116992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8318269" y="2385634"/>
            <a:ext cx="2116992" cy="2116992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2700000">
            <a:off x="3672905" y="1031860"/>
            <a:ext cx="4824536" cy="48245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07618622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 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968991210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Section Header 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2700000">
            <a:off x="3672905" y="1031860"/>
            <a:ext cx="4824536" cy="48245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2700000">
            <a:off x="1663077" y="2385634"/>
            <a:ext cx="2116992" cy="2116992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8318269" y="2385634"/>
            <a:ext cx="2116992" cy="2116992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354449961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545" y="1727200"/>
            <a:ext cx="10441160" cy="43211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Rectangle 10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79579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545" y="1727200"/>
            <a:ext cx="10441160" cy="43211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32545" y="863600"/>
            <a:ext cx="11233248" cy="576263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32546" y="360363"/>
            <a:ext cx="11233248" cy="50323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3" name="Rectangle 12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96354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545" y="1727200"/>
            <a:ext cx="5472608" cy="43211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185" y="1727200"/>
            <a:ext cx="5472608" cy="43211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Rectangle 11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93684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299" y="1727200"/>
            <a:ext cx="5468838" cy="360188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545" y="2231851"/>
            <a:ext cx="5472608" cy="381652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185" y="1727200"/>
            <a:ext cx="5472607" cy="360188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185" y="2231851"/>
            <a:ext cx="5472607" cy="381652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Rectangle 13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13086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545" y="2231851"/>
            <a:ext cx="5472607" cy="381652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186" y="2231851"/>
            <a:ext cx="5472607" cy="381652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32545" y="863600"/>
            <a:ext cx="11233248" cy="576263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itle 10"/>
          <p:cNvSpPr>
            <a:spLocks noGrp="1"/>
          </p:cNvSpPr>
          <p:nvPr>
            <p:ph type="title"/>
          </p:nvPr>
        </p:nvSpPr>
        <p:spPr>
          <a:xfrm>
            <a:off x="432546" y="360363"/>
            <a:ext cx="11233248" cy="50323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436299" y="1727200"/>
            <a:ext cx="5468838" cy="360188"/>
          </a:xfrm>
        </p:spPr>
        <p:txBody>
          <a:bodyPr anchor="t" anchorCtr="0"/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185" y="1727200"/>
            <a:ext cx="5472607" cy="360188"/>
          </a:xfrm>
        </p:spPr>
        <p:txBody>
          <a:bodyPr anchor="t" anchorCtr="0"/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Rectangle 18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5913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545" y="1727200"/>
            <a:ext cx="6479429" cy="43211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345313" y="1727200"/>
            <a:ext cx="4320480" cy="432117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Rectangle 11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4570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75" y="431651"/>
            <a:ext cx="1728190" cy="9960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3092166"/>
      </p:ext>
    </p:extLst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32545" y="863601"/>
            <a:ext cx="11233248" cy="5184775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Rectangle 6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139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04362" y="360363"/>
            <a:ext cx="1728787" cy="143296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CCD0BAD9-1B0A-488D-B593-6527745204A7}" type="datetime3">
              <a:rPr lang="en-US" smtClean="0"/>
              <a:pPr/>
              <a:t>14 May 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2545" y="360363"/>
            <a:ext cx="9071817" cy="143296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3149" y="360363"/>
            <a:ext cx="432643" cy="143296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098337" cy="6911975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87" y="1720750"/>
            <a:ext cx="5186262" cy="1743276"/>
          </a:xfrm>
          <a:solidFill>
            <a:schemeClr val="bg1"/>
          </a:solidFill>
        </p:spPr>
        <p:txBody>
          <a:bodyPr wrap="square" lIns="360000" tIns="324000" rIns="360000" bIns="324000" anchor="b" anchorCtr="0">
            <a:sp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0231933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Rectangle 10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58602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Rectangle 8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41542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sh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32545" y="1151731"/>
            <a:ext cx="11233248" cy="4896644"/>
          </a:xfrm>
        </p:spPr>
        <p:txBody>
          <a:bodyPr/>
          <a:lstStyle>
            <a:lvl1pPr marL="266700" indent="-266700">
              <a:spcAft>
                <a:spcPts val="200"/>
              </a:spcAft>
              <a:defRPr sz="1400"/>
            </a:lvl1pPr>
            <a:lvl2pPr marL="539750" indent="-273050">
              <a:spcAft>
                <a:spcPts val="200"/>
              </a:spcAft>
              <a:defRPr sz="1200"/>
            </a:lvl2pPr>
            <a:lvl3pPr marL="806450" indent="-266700">
              <a:spcAft>
                <a:spcPts val="200"/>
              </a:spcAft>
              <a:defRPr sz="1100"/>
            </a:lvl3pPr>
            <a:lvl4pPr marL="1071563" indent="-265113">
              <a:spcAft>
                <a:spcPts val="200"/>
              </a:spcAft>
              <a:defRPr sz="1050"/>
            </a:lvl4pPr>
            <a:lvl5pPr marL="1346200" indent="-274638">
              <a:spcAft>
                <a:spcPts val="200"/>
              </a:spcAft>
              <a:defRPr sz="105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389" y="360363"/>
            <a:ext cx="11230404" cy="360016"/>
          </a:xfrm>
        </p:spPr>
        <p:txBody>
          <a:bodyPr anchor="t" anchorCtr="0"/>
          <a:lstStyle>
            <a:lvl1pPr>
              <a:lnSpc>
                <a:spcPct val="100000"/>
              </a:lnSpc>
              <a:defRPr sz="1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4975" y="719683"/>
            <a:ext cx="11230818" cy="288032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799" y="6048375"/>
            <a:ext cx="11233994" cy="359939"/>
          </a:xfrm>
        </p:spPr>
        <p:txBody>
          <a:bodyPr/>
          <a:lstStyle>
            <a:lvl1pPr marL="0" indent="0" algn="l">
              <a:spcAft>
                <a:spcPts val="0"/>
              </a:spcAft>
              <a:buFontTx/>
              <a:buNone/>
              <a:defRPr sz="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Rectangle 13"/>
          <p:cNvSpPr/>
          <p:nvPr userDrawn="1"/>
        </p:nvSpPr>
        <p:spPr>
          <a:xfrm rot="2700000">
            <a:off x="-407690" y="6504285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 rot="2700000">
            <a:off x="11690647" y="-407691"/>
            <a:ext cx="815382" cy="8153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38218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.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27200" y="4968155"/>
            <a:ext cx="8642350" cy="1080223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  <a:lvl2pPr marL="357187" indent="0" algn="ctr">
              <a:buFontTx/>
              <a:buNone/>
              <a:defRPr sz="1800"/>
            </a:lvl2pPr>
            <a:lvl3pPr marL="714375" indent="0" algn="ctr">
              <a:buFontTx/>
              <a:buNone/>
              <a:defRPr sz="1600"/>
            </a:lvl3pPr>
            <a:lvl4pPr marL="1071562" indent="0" algn="ctr">
              <a:buFontTx/>
              <a:buNone/>
              <a:defRPr sz="1400"/>
            </a:lvl4pPr>
            <a:lvl5pPr marL="1438275" indent="0" algn="ctr">
              <a:buFontTx/>
              <a:buNone/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970" y="2418434"/>
            <a:ext cx="3600400" cy="20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956454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hank you.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27200" y="4968155"/>
            <a:ext cx="8642350" cy="1080223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  <a:lvl2pPr marL="357187" indent="0" algn="ctr">
              <a:buFontTx/>
              <a:buNone/>
              <a:defRPr sz="1800"/>
            </a:lvl2pPr>
            <a:lvl3pPr marL="714375" indent="0" algn="ctr">
              <a:buFontTx/>
              <a:buNone/>
              <a:defRPr sz="1600"/>
            </a:lvl3pPr>
            <a:lvl4pPr marL="1071562" indent="0" algn="ctr">
              <a:buFontTx/>
              <a:buNone/>
              <a:defRPr sz="1400"/>
            </a:lvl4pPr>
            <a:lvl5pPr marL="1438275" indent="0" algn="ctr">
              <a:buFontTx/>
              <a:buNone/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970" y="2418434"/>
            <a:ext cx="3600400" cy="20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16660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hank you.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27200" y="4968155"/>
            <a:ext cx="8642350" cy="1080223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  <a:lvl2pPr marL="357187" indent="0" algn="ctr">
              <a:buFontTx/>
              <a:buNone/>
              <a:defRPr sz="1800"/>
            </a:lvl2pPr>
            <a:lvl3pPr marL="714375" indent="0" algn="ctr">
              <a:buFontTx/>
              <a:buNone/>
              <a:defRPr sz="1600"/>
            </a:lvl3pPr>
            <a:lvl4pPr marL="1071562" indent="0" algn="ctr">
              <a:buFontTx/>
              <a:buNone/>
              <a:defRPr sz="1400"/>
            </a:lvl4pPr>
            <a:lvl5pPr marL="1438275" indent="0" algn="ctr">
              <a:buFontTx/>
              <a:buNone/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970" y="2418434"/>
            <a:ext cx="3600400" cy="20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068621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hank you.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27200" y="4968155"/>
            <a:ext cx="8642350" cy="1080223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  <a:lvl2pPr marL="357187" indent="0" algn="ctr">
              <a:buFontTx/>
              <a:buNone/>
              <a:defRPr sz="1800"/>
            </a:lvl2pPr>
            <a:lvl3pPr marL="714375" indent="0" algn="ctr">
              <a:buFontTx/>
              <a:buNone/>
              <a:defRPr sz="1600"/>
            </a:lvl3pPr>
            <a:lvl4pPr marL="1071562" indent="0" algn="ctr">
              <a:buFontTx/>
              <a:buNone/>
              <a:defRPr sz="1400"/>
            </a:lvl4pPr>
            <a:lvl5pPr marL="1438275" indent="0" algn="ctr">
              <a:buFontTx/>
              <a:buNone/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970" y="2418434"/>
            <a:ext cx="3600400" cy="20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38304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hank you.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27200" y="4968155"/>
            <a:ext cx="8642350" cy="1080223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  <a:lvl2pPr marL="357187" indent="0" algn="ctr">
              <a:buFontTx/>
              <a:buNone/>
              <a:defRPr sz="1800"/>
            </a:lvl2pPr>
            <a:lvl3pPr marL="714375" indent="0" algn="ctr">
              <a:buFontTx/>
              <a:buNone/>
              <a:defRPr sz="1600"/>
            </a:lvl3pPr>
            <a:lvl4pPr marL="1071562" indent="0" algn="ctr">
              <a:buFontTx/>
              <a:buNone/>
              <a:defRPr sz="1400"/>
            </a:lvl4pPr>
            <a:lvl5pPr marL="1438275" indent="0" algn="ctr">
              <a:buFontTx/>
              <a:buNone/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970" y="2418434"/>
            <a:ext cx="3600400" cy="20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36716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75" y="431651"/>
            <a:ext cx="1728190" cy="9960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87420135"/>
      </p:ext>
    </p:extLst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hank you.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27200" y="4968155"/>
            <a:ext cx="8642350" cy="1080223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  <a:lvl2pPr marL="357187" indent="0" algn="ctr">
              <a:buFontTx/>
              <a:buNone/>
              <a:defRPr sz="1800"/>
            </a:lvl2pPr>
            <a:lvl3pPr marL="714375" indent="0" algn="ctr">
              <a:buFontTx/>
              <a:buNone/>
              <a:defRPr sz="1600"/>
            </a:lvl3pPr>
            <a:lvl4pPr marL="1071562" indent="0" algn="ctr">
              <a:buFontTx/>
              <a:buNone/>
              <a:defRPr sz="1400"/>
            </a:lvl4pPr>
            <a:lvl5pPr marL="1438275" indent="0" algn="ctr">
              <a:buFontTx/>
              <a:buNone/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970" y="2418434"/>
            <a:ext cx="3600400" cy="20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754749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hank you.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27200" y="4968155"/>
            <a:ext cx="8642350" cy="1080223"/>
          </a:xfrm>
        </p:spPr>
        <p:txBody>
          <a:bodyPr anchor="b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  <a:lvl2pPr marL="357187" indent="0" algn="ctr">
              <a:buFontTx/>
              <a:buNone/>
              <a:defRPr sz="1800"/>
            </a:lvl2pPr>
            <a:lvl3pPr marL="714375" indent="0" algn="ctr">
              <a:buFontTx/>
              <a:buNone/>
              <a:defRPr sz="1600"/>
            </a:lvl3pPr>
            <a:lvl4pPr marL="1071562" indent="0" algn="ctr">
              <a:buFontTx/>
              <a:buNone/>
              <a:defRPr sz="1400"/>
            </a:lvl4pPr>
            <a:lvl5pPr marL="1438275" indent="0" algn="ctr">
              <a:buFontTx/>
              <a:buNone/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970" y="2418434"/>
            <a:ext cx="3600400" cy="20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23475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75" y="431651"/>
            <a:ext cx="1728190" cy="9960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93597148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75" y="431651"/>
            <a:ext cx="1728190" cy="9960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6155381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75" y="431651"/>
            <a:ext cx="1728190" cy="9960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511450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" name="Picture 4" descr="tsv-logo-pysty-white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75" y="431651"/>
            <a:ext cx="1728190" cy="9960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27200" y="1727795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4104059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139682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/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rot="2700000">
            <a:off x="3672905" y="1031860"/>
            <a:ext cx="4824536" cy="48245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3" name="Footer Placeholder 6"/>
          <p:cNvSpPr txBox="1">
            <a:spLocks/>
          </p:cNvSpPr>
          <p:nvPr userDrawn="1"/>
        </p:nvSpPr>
        <p:spPr>
          <a:xfrm>
            <a:off x="432545" y="6408315"/>
            <a:ext cx="9071817" cy="143296"/>
          </a:xfrm>
          <a:prstGeom prst="rect">
            <a:avLst/>
          </a:prstGeom>
        </p:spPr>
        <p:txBody>
          <a:bodyPr vert="horz" lIns="36000" tIns="36000" rIns="36000" bIns="36000" rtlCol="0" anchor="ctr" anchorCtr="0"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900" kern="1200" spc="-4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>
                <a:noFill/>
              </a:rPr>
              <a:t>Presentation name</a:t>
            </a:r>
            <a:endParaRPr lang="fi-FI" dirty="0">
              <a:noFill/>
            </a:endParaRPr>
          </a:p>
        </p:txBody>
      </p:sp>
      <p:sp>
        <p:nvSpPr>
          <p:cNvPr id="9" name="Rectangle 8"/>
          <p:cNvSpPr/>
          <p:nvPr userDrawn="1"/>
        </p:nvSpPr>
        <p:spPr>
          <a:xfrm rot="2700000">
            <a:off x="1663077" y="2385634"/>
            <a:ext cx="2116992" cy="2116992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2700000">
            <a:off x="8318269" y="2385634"/>
            <a:ext cx="2116992" cy="2116992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727200" y="1223739"/>
            <a:ext cx="8642350" cy="2232249"/>
          </a:xfrm>
        </p:spPr>
        <p:txBody>
          <a:bodyPr anchor="b" anchorCtr="0"/>
          <a:lstStyle>
            <a:lvl1pPr algn="ctr">
              <a:lnSpc>
                <a:spcPct val="85000"/>
              </a:lnSpc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727200" y="3600003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05546909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1.emf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546" y="360363"/>
            <a:ext cx="11233248" cy="1066520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545" y="1727200"/>
            <a:ext cx="10441160" cy="4321175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2"/>
          </p:nvPr>
        </p:nvSpPr>
        <p:spPr>
          <a:xfrm>
            <a:off x="860485" y="6480323"/>
            <a:ext cx="1299954" cy="144016"/>
          </a:xfrm>
          <a:prstGeom prst="rect">
            <a:avLst/>
          </a:prstGeom>
        </p:spPr>
        <p:txBody>
          <a:bodyPr vert="horz" lIns="36000" tIns="36000" rIns="36000" bIns="36000" rtlCol="0" anchor="ctr" anchorCtr="0">
            <a:noAutofit/>
          </a:bodyPr>
          <a:lstStyle>
            <a:lvl1pPr algn="l">
              <a:defRPr sz="700" spc="-40" baseline="0">
                <a:solidFill>
                  <a:srgbClr val="30123A"/>
                </a:solidFill>
              </a:defRPr>
            </a:lvl1pPr>
          </a:lstStyle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60439" y="6480323"/>
            <a:ext cx="6480324" cy="144016"/>
          </a:xfrm>
          <a:prstGeom prst="rect">
            <a:avLst/>
          </a:prstGeom>
        </p:spPr>
        <p:txBody>
          <a:bodyPr vert="horz" lIns="36000" tIns="36000" rIns="36000" bIns="36000" rtlCol="0" anchor="ctr" anchorCtr="0">
            <a:noAutofit/>
          </a:bodyPr>
          <a:lstStyle>
            <a:lvl1pPr algn="l">
              <a:defRPr sz="700" spc="-40" baseline="0">
                <a:solidFill>
                  <a:srgbClr val="30123A"/>
                </a:solidFill>
              </a:defRPr>
            </a:lvl1pPr>
          </a:lstStyle>
          <a:p>
            <a:r>
              <a:rPr lang="fi-FI" dirty="0"/>
              <a:t>Presentation name</a:t>
            </a:r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1800" y="6481043"/>
            <a:ext cx="428212" cy="143296"/>
          </a:xfrm>
          <a:prstGeom prst="rect">
            <a:avLst/>
          </a:prstGeom>
        </p:spPr>
        <p:txBody>
          <a:bodyPr vert="horz" lIns="36000" tIns="36000" rIns="36000" bIns="36000" rtlCol="0" anchor="ctr" anchorCtr="0">
            <a:noAutofit/>
          </a:bodyPr>
          <a:lstStyle>
            <a:lvl1pPr algn="l">
              <a:defRPr sz="700" spc="-40" baseline="0">
                <a:solidFill>
                  <a:srgbClr val="30123A"/>
                </a:solidFill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4" name="Picture 3" descr="tsv-logo.emf"/>
          <p:cNvPicPr>
            <a:picLocks noChangeAspect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93" y="6336307"/>
            <a:ext cx="1758020" cy="34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5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649" r:id="rId9"/>
    <p:sldLayoutId id="2147483864" r:id="rId10"/>
    <p:sldLayoutId id="2147483885" r:id="rId11"/>
    <p:sldLayoutId id="2147483879" r:id="rId12"/>
    <p:sldLayoutId id="2147483886" r:id="rId13"/>
    <p:sldLayoutId id="2147483880" r:id="rId14"/>
    <p:sldLayoutId id="2147483887" r:id="rId15"/>
    <p:sldLayoutId id="2147483881" r:id="rId16"/>
    <p:sldLayoutId id="2147483888" r:id="rId17"/>
    <p:sldLayoutId id="2147483882" r:id="rId18"/>
    <p:sldLayoutId id="2147483889" r:id="rId19"/>
    <p:sldLayoutId id="2147483883" r:id="rId20"/>
    <p:sldLayoutId id="2147483890" r:id="rId21"/>
    <p:sldLayoutId id="2147483884" r:id="rId22"/>
    <p:sldLayoutId id="2147483891" r:id="rId23"/>
    <p:sldLayoutId id="2147483650" r:id="rId24"/>
    <p:sldLayoutId id="2147483659" r:id="rId25"/>
    <p:sldLayoutId id="2147483652" r:id="rId26"/>
    <p:sldLayoutId id="2147483653" r:id="rId27"/>
    <p:sldLayoutId id="2147483660" r:id="rId28"/>
    <p:sldLayoutId id="2147483662" r:id="rId29"/>
    <p:sldLayoutId id="2147483665" r:id="rId30"/>
    <p:sldLayoutId id="2147483723" r:id="rId31"/>
    <p:sldLayoutId id="2147483654" r:id="rId32"/>
    <p:sldLayoutId id="2147483655" r:id="rId33"/>
    <p:sldLayoutId id="2147483791" r:id="rId34"/>
    <p:sldLayoutId id="2147483664" r:id="rId35"/>
    <p:sldLayoutId id="2147483867" r:id="rId36"/>
    <p:sldLayoutId id="2147483868" r:id="rId37"/>
    <p:sldLayoutId id="2147483869" r:id="rId38"/>
    <p:sldLayoutId id="2147483870" r:id="rId39"/>
    <p:sldLayoutId id="2147483871" r:id="rId40"/>
    <p:sldLayoutId id="2147483872" r:id="rId41"/>
  </p:sldLayoutIdLst>
  <p:transition spd="med">
    <p:fade/>
  </p:transition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000" b="1" kern="1200" spc="-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spcBef>
          <a:spcPts val="0"/>
        </a:spcBef>
        <a:spcAft>
          <a:spcPts val="600"/>
        </a:spcAft>
        <a:buFont typeface="Wingdings" pitchFamily="2" charset="2"/>
        <a:buChar char="§"/>
        <a:defRPr sz="2000" kern="1200" spc="-40" baseline="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188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800" kern="1200" spc="-40" baseline="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357188" algn="l" defTabSz="914400" rtl="0" eaLnBrk="1" latinLnBrk="0" hangingPunct="1">
        <a:spcBef>
          <a:spcPts val="0"/>
        </a:spcBef>
        <a:spcAft>
          <a:spcPts val="600"/>
        </a:spcAft>
        <a:buFont typeface="Wingdings" pitchFamily="2" charset="2"/>
        <a:buChar char="§"/>
        <a:defRPr sz="1600" kern="1200" spc="-40" baseline="0">
          <a:solidFill>
            <a:schemeClr val="tx1"/>
          </a:solidFill>
          <a:latin typeface="+mn-lt"/>
          <a:ea typeface="+mn-ea"/>
          <a:cs typeface="+mn-cs"/>
        </a:defRPr>
      </a:lvl3pPr>
      <a:lvl4pPr marL="1438275" indent="-366713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400" kern="1200" spc="-40" baseline="0">
          <a:solidFill>
            <a:schemeClr val="tx1"/>
          </a:solidFill>
          <a:latin typeface="+mn-lt"/>
          <a:ea typeface="+mn-ea"/>
          <a:cs typeface="+mn-cs"/>
        </a:defRPr>
      </a:lvl4pPr>
      <a:lvl5pPr marL="1795463" indent="-357188" algn="l" defTabSz="914400" rtl="0" eaLnBrk="1" latinLnBrk="0" hangingPunct="1">
        <a:spcBef>
          <a:spcPts val="0"/>
        </a:spcBef>
        <a:spcAft>
          <a:spcPts val="600"/>
        </a:spcAft>
        <a:buFont typeface="Wingdings" pitchFamily="2" charset="2"/>
        <a:buChar char="§"/>
        <a:defRPr sz="1400" kern="1200" spc="-4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Presentation </a:t>
            </a:r>
            <a:r>
              <a:rPr lang="fi-FI" dirty="0" err="1"/>
              <a:t>name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4800" dirty="0"/>
              <a:t>Oppimateriaalien avoin saatavuus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727200" y="3671415"/>
            <a:ext cx="8642350" cy="1584772"/>
          </a:xfrm>
        </p:spPr>
        <p:txBody>
          <a:bodyPr/>
          <a:lstStyle/>
          <a:p>
            <a:r>
              <a:rPr lang="en-US" dirty="0" err="1"/>
              <a:t>Osalinjaus</a:t>
            </a:r>
            <a:r>
              <a:rPr lang="en-US" dirty="0"/>
              <a:t> </a:t>
            </a:r>
            <a:r>
              <a:rPr lang="en-US" dirty="0" err="1"/>
              <a:t>esittelyssä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898923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800" dirty="0"/>
              <a:t>Tavoitteet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B149-9983-4F3F-A7B5-7F613189F605}" type="datetime3">
              <a:rPr lang="en-US" sz="1100" smtClean="0"/>
              <a:pPr/>
              <a:t>14 May 2020</a:t>
            </a:fld>
            <a:endParaRPr lang="fi-FI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z="1100" smtClean="0"/>
              <a:pPr/>
              <a:t>10</a:t>
            </a:fld>
            <a:endParaRPr lang="fi-FI" sz="1100" dirty="0"/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5D84B47D-DEA7-4576-92B4-3A6C1D2D9828}"/>
              </a:ext>
            </a:extLst>
          </p:cNvPr>
          <p:cNvSpPr/>
          <p:nvPr/>
        </p:nvSpPr>
        <p:spPr>
          <a:xfrm>
            <a:off x="216521" y="2591891"/>
            <a:ext cx="2952328" cy="17281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7140846A-3ADA-4E29-9B41-1E06F315CA9D}"/>
              </a:ext>
            </a:extLst>
          </p:cNvPr>
          <p:cNvSpPr/>
          <p:nvPr/>
        </p:nvSpPr>
        <p:spPr>
          <a:xfrm>
            <a:off x="4632545" y="2575480"/>
            <a:ext cx="2952328" cy="17281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E797C42B-18C0-462D-88D8-C05127F64339}"/>
              </a:ext>
            </a:extLst>
          </p:cNvPr>
          <p:cNvSpPr/>
          <p:nvPr/>
        </p:nvSpPr>
        <p:spPr>
          <a:xfrm>
            <a:off x="9048569" y="2575480"/>
            <a:ext cx="2952328" cy="17281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6" name="Nuoli: Oikea 15">
            <a:extLst>
              <a:ext uri="{FF2B5EF4-FFF2-40B4-BE49-F238E27FC236}">
                <a16:creationId xmlns:a16="http://schemas.microsoft.com/office/drawing/2014/main" id="{3DA5D047-C9A4-4A01-AE53-4215BA0C65AE}"/>
              </a:ext>
            </a:extLst>
          </p:cNvPr>
          <p:cNvSpPr/>
          <p:nvPr/>
        </p:nvSpPr>
        <p:spPr>
          <a:xfrm>
            <a:off x="3312865" y="3023939"/>
            <a:ext cx="1296144" cy="792088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7" name="Nuoli: Oikea 16">
            <a:extLst>
              <a:ext uri="{FF2B5EF4-FFF2-40B4-BE49-F238E27FC236}">
                <a16:creationId xmlns:a16="http://schemas.microsoft.com/office/drawing/2014/main" id="{CEB6D03B-34DE-4763-9490-61DD8907D9DF}"/>
              </a:ext>
            </a:extLst>
          </p:cNvPr>
          <p:cNvSpPr/>
          <p:nvPr/>
        </p:nvSpPr>
        <p:spPr>
          <a:xfrm>
            <a:off x="7685983" y="3059943"/>
            <a:ext cx="1296144" cy="792088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CE1E5F67-9D6B-4192-927D-C5BCE97BBE38}"/>
              </a:ext>
            </a:extLst>
          </p:cNvPr>
          <p:cNvSpPr txBox="1"/>
          <p:nvPr/>
        </p:nvSpPr>
        <p:spPr>
          <a:xfrm flipH="1">
            <a:off x="431800" y="2978220"/>
            <a:ext cx="2593033" cy="81136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2400" spc="-40" dirty="0">
                <a:solidFill>
                  <a:schemeClr val="bg1"/>
                </a:solidFill>
              </a:rPr>
              <a:t>1) Valmiuksien kehittäminen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B8C0E19D-BE0C-4D2F-9D6C-83DFA5C0C7A2}"/>
              </a:ext>
            </a:extLst>
          </p:cNvPr>
          <p:cNvSpPr txBox="1"/>
          <p:nvPr/>
        </p:nvSpPr>
        <p:spPr>
          <a:xfrm flipH="1">
            <a:off x="4812565" y="2865637"/>
            <a:ext cx="2873418" cy="118069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2400" spc="-40" dirty="0">
                <a:solidFill>
                  <a:schemeClr val="bg1"/>
                </a:solidFill>
              </a:rPr>
              <a:t>2) Oppimateriaalien laadun/määrän ohjaaminen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99296C51-5F88-498F-AD64-021F1EACE71B}"/>
              </a:ext>
            </a:extLst>
          </p:cNvPr>
          <p:cNvSpPr txBox="1"/>
          <p:nvPr/>
        </p:nvSpPr>
        <p:spPr>
          <a:xfrm>
            <a:off x="9171802" y="2932501"/>
            <a:ext cx="2952328" cy="118069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2400" spc="-40" dirty="0">
                <a:solidFill>
                  <a:schemeClr val="bg1"/>
                </a:solidFill>
              </a:rPr>
              <a:t>3) Oppimateriaalien käytön ja </a:t>
            </a:r>
            <a:r>
              <a:rPr lang="fi-FI" sz="2400" spc="-40" dirty="0" err="1">
                <a:solidFill>
                  <a:schemeClr val="bg1"/>
                </a:solidFill>
              </a:rPr>
              <a:t>arvostuk</a:t>
            </a:r>
            <a:r>
              <a:rPr lang="fi-FI" sz="2400" spc="-40" dirty="0">
                <a:solidFill>
                  <a:schemeClr val="bg1"/>
                </a:solidFill>
              </a:rPr>
              <a:t>-sen lisääminen</a:t>
            </a:r>
          </a:p>
        </p:txBody>
      </p:sp>
    </p:spTree>
    <p:extLst>
      <p:ext uri="{BB962C8B-B14F-4D97-AF65-F5344CB8AC3E}">
        <p14:creationId xmlns:p14="http://schemas.microsoft.com/office/powerpoint/2010/main" val="2967617529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B149-9983-4F3F-A7B5-7F613189F605}" type="datetime3">
              <a:rPr lang="en-US" sz="1100" smtClean="0"/>
              <a:pPr/>
              <a:t>14 May 2020</a:t>
            </a:fld>
            <a:endParaRPr lang="fi-FI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z="1100" smtClean="0"/>
              <a:pPr/>
              <a:t>11</a:t>
            </a:fld>
            <a:endParaRPr lang="fi-FI" sz="1100" dirty="0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A829E3D4-CC4A-4C18-975C-3D0AAE5BFA07}"/>
              </a:ext>
            </a:extLst>
          </p:cNvPr>
          <p:cNvSpPr/>
          <p:nvPr/>
        </p:nvSpPr>
        <p:spPr>
          <a:xfrm>
            <a:off x="1189399" y="2562523"/>
            <a:ext cx="5608168" cy="36724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Avoimen tieteen koordinaatio</a:t>
            </a:r>
          </a:p>
        </p:txBody>
      </p:sp>
      <p:sp>
        <p:nvSpPr>
          <p:cNvPr id="9" name="Nuoli: Oikea 8">
            <a:extLst>
              <a:ext uri="{FF2B5EF4-FFF2-40B4-BE49-F238E27FC236}">
                <a16:creationId xmlns:a16="http://schemas.microsoft.com/office/drawing/2014/main" id="{54E9F6E4-BDC8-444A-822F-55C3EBA1EB95}"/>
              </a:ext>
            </a:extLst>
          </p:cNvPr>
          <p:cNvSpPr/>
          <p:nvPr/>
        </p:nvSpPr>
        <p:spPr>
          <a:xfrm rot="21114183">
            <a:off x="5738696" y="4897834"/>
            <a:ext cx="3096344" cy="184576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Periaatteita täsmentävät suositukset</a:t>
            </a:r>
          </a:p>
        </p:txBody>
      </p:sp>
      <p:sp>
        <p:nvSpPr>
          <p:cNvPr id="11" name="Suorakulmio: Pyöristetyt kulmat 10">
            <a:extLst>
              <a:ext uri="{FF2B5EF4-FFF2-40B4-BE49-F238E27FC236}">
                <a16:creationId xmlns:a16="http://schemas.microsoft.com/office/drawing/2014/main" id="{C234E3FC-8CF7-4431-8B9C-4B65B6D30294}"/>
              </a:ext>
            </a:extLst>
          </p:cNvPr>
          <p:cNvSpPr/>
          <p:nvPr/>
        </p:nvSpPr>
        <p:spPr>
          <a:xfrm>
            <a:off x="8179946" y="1387573"/>
            <a:ext cx="3960441" cy="252028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i-FI" sz="2400" b="1" dirty="0"/>
              <a:t>Organisaatiotasoiset toimenpiteet:</a:t>
            </a:r>
          </a:p>
          <a:p>
            <a:pPr marL="342900" indent="-342900">
              <a:buFontTx/>
              <a:buChar char="-"/>
            </a:pPr>
            <a:r>
              <a:rPr lang="fi-FI" sz="2400" b="1" dirty="0"/>
              <a:t>Tarkennetut ohjeistukset</a:t>
            </a:r>
          </a:p>
          <a:p>
            <a:pPr marL="342900" indent="-342900">
              <a:buFontTx/>
              <a:buChar char="-"/>
            </a:pPr>
            <a:r>
              <a:rPr lang="fi-FI" sz="2400" b="1" dirty="0"/>
              <a:t>Tukipalvelut</a:t>
            </a:r>
          </a:p>
          <a:p>
            <a:pPr marL="342900" indent="-342900">
              <a:buFontTx/>
              <a:buChar char="-"/>
            </a:pPr>
            <a:r>
              <a:rPr lang="fi-FI" sz="2400" b="1" dirty="0"/>
              <a:t>Koulutus</a:t>
            </a:r>
          </a:p>
        </p:txBody>
      </p:sp>
      <p:sp>
        <p:nvSpPr>
          <p:cNvPr id="7" name="Nuoli: Oikea 6">
            <a:extLst>
              <a:ext uri="{FF2B5EF4-FFF2-40B4-BE49-F238E27FC236}">
                <a16:creationId xmlns:a16="http://schemas.microsoft.com/office/drawing/2014/main" id="{BBDD8B94-9203-40C1-A142-5B3F766EB158}"/>
              </a:ext>
            </a:extLst>
          </p:cNvPr>
          <p:cNvSpPr/>
          <p:nvPr/>
        </p:nvSpPr>
        <p:spPr>
          <a:xfrm>
            <a:off x="4572104" y="1765947"/>
            <a:ext cx="3672408" cy="2264602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Suositus oppimateriaalien kehittämisen työkaluista (2022)</a:t>
            </a:r>
          </a:p>
        </p:txBody>
      </p:sp>
      <p:sp>
        <p:nvSpPr>
          <p:cNvPr id="8" name="Nuoli: Oikea 7">
            <a:extLst>
              <a:ext uri="{FF2B5EF4-FFF2-40B4-BE49-F238E27FC236}">
                <a16:creationId xmlns:a16="http://schemas.microsoft.com/office/drawing/2014/main" id="{5618497D-D06B-40F9-A1F8-093A1F7D321B}"/>
              </a:ext>
            </a:extLst>
          </p:cNvPr>
          <p:cNvSpPr/>
          <p:nvPr/>
        </p:nvSpPr>
        <p:spPr>
          <a:xfrm rot="20979256">
            <a:off x="5890827" y="3580668"/>
            <a:ext cx="3384376" cy="165650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Suositus saavutettavista oppimateriaaleista (2021)</a:t>
            </a:r>
          </a:p>
        </p:txBody>
      </p:sp>
      <p:sp>
        <p:nvSpPr>
          <p:cNvPr id="10" name="Nuoli: Oikea 9">
            <a:extLst>
              <a:ext uri="{FF2B5EF4-FFF2-40B4-BE49-F238E27FC236}">
                <a16:creationId xmlns:a16="http://schemas.microsoft.com/office/drawing/2014/main" id="{383AE2BE-2BE7-4FF7-AF1F-D8E5EBE37AE7}"/>
              </a:ext>
            </a:extLst>
          </p:cNvPr>
          <p:cNvSpPr/>
          <p:nvPr/>
        </p:nvSpPr>
        <p:spPr>
          <a:xfrm rot="1397952">
            <a:off x="2278629" y="1806437"/>
            <a:ext cx="2160240" cy="151217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Luo ja osallistuu</a:t>
            </a:r>
          </a:p>
        </p:txBody>
      </p:sp>
      <p:sp>
        <p:nvSpPr>
          <p:cNvPr id="12" name="Ellipsi 11">
            <a:extLst>
              <a:ext uri="{FF2B5EF4-FFF2-40B4-BE49-F238E27FC236}">
                <a16:creationId xmlns:a16="http://schemas.microsoft.com/office/drawing/2014/main" id="{F5DB9105-6E62-4C21-B24D-2441BF77D1D0}"/>
              </a:ext>
            </a:extLst>
          </p:cNvPr>
          <p:cNvSpPr/>
          <p:nvPr/>
        </p:nvSpPr>
        <p:spPr>
          <a:xfrm>
            <a:off x="-25525" y="42881"/>
            <a:ext cx="2808312" cy="31683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Korkeakoulu- ja tutkimusyhteisö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52FF5B15-33B4-471D-9D7A-15F217DB40D5}"/>
              </a:ext>
            </a:extLst>
          </p:cNvPr>
          <p:cNvSpPr txBox="1"/>
          <p:nvPr/>
        </p:nvSpPr>
        <p:spPr>
          <a:xfrm flipH="1">
            <a:off x="6841256" y="146194"/>
            <a:ext cx="4674009" cy="108836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6600" b="1" spc="-40" dirty="0">
                <a:solidFill>
                  <a:schemeClr val="accent1"/>
                </a:solidFill>
              </a:rPr>
              <a:t>Tavoite 1</a:t>
            </a:r>
          </a:p>
        </p:txBody>
      </p:sp>
    </p:spTree>
    <p:extLst>
      <p:ext uri="{BB962C8B-B14F-4D97-AF65-F5344CB8AC3E}">
        <p14:creationId xmlns:p14="http://schemas.microsoft.com/office/powerpoint/2010/main" val="2445288376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: Pyöristetyt kulmat 10">
            <a:extLst>
              <a:ext uri="{FF2B5EF4-FFF2-40B4-BE49-F238E27FC236}">
                <a16:creationId xmlns:a16="http://schemas.microsoft.com/office/drawing/2014/main" id="{C234E3FC-8CF7-4431-8B9C-4B65B6D30294}"/>
              </a:ext>
            </a:extLst>
          </p:cNvPr>
          <p:cNvSpPr/>
          <p:nvPr/>
        </p:nvSpPr>
        <p:spPr>
          <a:xfrm>
            <a:off x="8012491" y="690952"/>
            <a:ext cx="3960441" cy="252028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i-FI" sz="2400" b="1" dirty="0"/>
              <a:t>Avointa oppimista edistävät organisaatiot kehittävät valmiuksiaan selvityksen tuloksien pohjalta</a:t>
            </a:r>
          </a:p>
        </p:txBody>
      </p:sp>
      <p:sp>
        <p:nvSpPr>
          <p:cNvPr id="7" name="Nuoli: Oikea 6">
            <a:extLst>
              <a:ext uri="{FF2B5EF4-FFF2-40B4-BE49-F238E27FC236}">
                <a16:creationId xmlns:a16="http://schemas.microsoft.com/office/drawing/2014/main" id="{BBDD8B94-9203-40C1-A142-5B3F766EB158}"/>
              </a:ext>
            </a:extLst>
          </p:cNvPr>
          <p:cNvSpPr/>
          <p:nvPr/>
        </p:nvSpPr>
        <p:spPr>
          <a:xfrm rot="20589239">
            <a:off x="6428300" y="3103773"/>
            <a:ext cx="3249715" cy="1445285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Kypsyystasoselvitys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B149-9983-4F3F-A7B5-7F613189F605}" type="datetime3">
              <a:rPr lang="en-US" sz="1100" smtClean="0"/>
              <a:pPr/>
              <a:t>14 May 2020</a:t>
            </a:fld>
            <a:endParaRPr lang="fi-FI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z="1100" smtClean="0"/>
              <a:pPr/>
              <a:t>12</a:t>
            </a:fld>
            <a:endParaRPr lang="fi-FI" sz="1100" dirty="0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A829E3D4-CC4A-4C18-975C-3D0AAE5BFA07}"/>
              </a:ext>
            </a:extLst>
          </p:cNvPr>
          <p:cNvSpPr/>
          <p:nvPr/>
        </p:nvSpPr>
        <p:spPr>
          <a:xfrm>
            <a:off x="1189399" y="2562523"/>
            <a:ext cx="5608168" cy="36724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Avoimen tieteen koordinaatio</a:t>
            </a:r>
          </a:p>
        </p:txBody>
      </p:sp>
      <p:sp>
        <p:nvSpPr>
          <p:cNvPr id="10" name="Nuoli: Oikea 9">
            <a:extLst>
              <a:ext uri="{FF2B5EF4-FFF2-40B4-BE49-F238E27FC236}">
                <a16:creationId xmlns:a16="http://schemas.microsoft.com/office/drawing/2014/main" id="{383AE2BE-2BE7-4FF7-AF1F-D8E5EBE37AE7}"/>
              </a:ext>
            </a:extLst>
          </p:cNvPr>
          <p:cNvSpPr/>
          <p:nvPr/>
        </p:nvSpPr>
        <p:spPr>
          <a:xfrm rot="1397952">
            <a:off x="2246455" y="1723695"/>
            <a:ext cx="2160240" cy="151217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Luo ja osallistuu</a:t>
            </a:r>
          </a:p>
        </p:txBody>
      </p:sp>
      <p:sp>
        <p:nvSpPr>
          <p:cNvPr id="12" name="Ellipsi 11">
            <a:extLst>
              <a:ext uri="{FF2B5EF4-FFF2-40B4-BE49-F238E27FC236}">
                <a16:creationId xmlns:a16="http://schemas.microsoft.com/office/drawing/2014/main" id="{F5DB9105-6E62-4C21-B24D-2441BF77D1D0}"/>
              </a:ext>
            </a:extLst>
          </p:cNvPr>
          <p:cNvSpPr/>
          <p:nvPr/>
        </p:nvSpPr>
        <p:spPr>
          <a:xfrm>
            <a:off x="-25525" y="42881"/>
            <a:ext cx="2808312" cy="31683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Korkeakoulu- ja tutkimusyhteisö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9A92664E-7DCD-4553-82B6-C409F69405A3}"/>
              </a:ext>
            </a:extLst>
          </p:cNvPr>
          <p:cNvSpPr txBox="1"/>
          <p:nvPr/>
        </p:nvSpPr>
        <p:spPr>
          <a:xfrm flipH="1">
            <a:off x="4460562" y="65206"/>
            <a:ext cx="4674009" cy="108836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6600" b="1" spc="-40" dirty="0">
                <a:solidFill>
                  <a:schemeClr val="accent1"/>
                </a:solidFill>
              </a:rPr>
              <a:t>Tavoite 1</a:t>
            </a:r>
          </a:p>
        </p:txBody>
      </p:sp>
    </p:spTree>
    <p:extLst>
      <p:ext uri="{BB962C8B-B14F-4D97-AF65-F5344CB8AC3E}">
        <p14:creationId xmlns:p14="http://schemas.microsoft.com/office/powerpoint/2010/main" val="190346502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i 12">
            <a:extLst>
              <a:ext uri="{FF2B5EF4-FFF2-40B4-BE49-F238E27FC236}">
                <a16:creationId xmlns:a16="http://schemas.microsoft.com/office/drawing/2014/main" id="{AF43F5CA-563D-4453-B105-604DB9325930}"/>
              </a:ext>
            </a:extLst>
          </p:cNvPr>
          <p:cNvSpPr/>
          <p:nvPr/>
        </p:nvSpPr>
        <p:spPr>
          <a:xfrm>
            <a:off x="9288097" y="2447875"/>
            <a:ext cx="2665728" cy="266429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400" dirty="0"/>
              <a:t>Avoimen tieteen koordinaatio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B149-9983-4F3F-A7B5-7F613189F605}" type="datetime3">
              <a:rPr lang="en-US" sz="1100" smtClean="0"/>
              <a:pPr/>
              <a:t>14 May 2020</a:t>
            </a:fld>
            <a:endParaRPr lang="fi-FI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z="1100" smtClean="0"/>
              <a:pPr/>
              <a:t>13</a:t>
            </a:fld>
            <a:endParaRPr lang="fi-FI" sz="1100" dirty="0"/>
          </a:p>
        </p:txBody>
      </p:sp>
      <p:sp>
        <p:nvSpPr>
          <p:cNvPr id="8" name="Tasakylkinen kolmio 7">
            <a:extLst>
              <a:ext uri="{FF2B5EF4-FFF2-40B4-BE49-F238E27FC236}">
                <a16:creationId xmlns:a16="http://schemas.microsoft.com/office/drawing/2014/main" id="{34EEECAE-64CD-441A-9B7F-BCC90714B2DC}"/>
              </a:ext>
            </a:extLst>
          </p:cNvPr>
          <p:cNvSpPr/>
          <p:nvPr/>
        </p:nvSpPr>
        <p:spPr>
          <a:xfrm>
            <a:off x="158129" y="1727436"/>
            <a:ext cx="3028917" cy="2448272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000" b="1" dirty="0"/>
              <a:t>Avoimien oppimateriaalien kirjasto</a:t>
            </a: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49D46422-F1C6-478B-998E-3C5378B95DF5}"/>
              </a:ext>
            </a:extLst>
          </p:cNvPr>
          <p:cNvSpPr/>
          <p:nvPr/>
        </p:nvSpPr>
        <p:spPr>
          <a:xfrm>
            <a:off x="4915166" y="2447875"/>
            <a:ext cx="2502155" cy="21602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400" b="1" dirty="0"/>
              <a:t>Oppimisen avoimuuden asiantuntijaryhmä</a:t>
            </a:r>
          </a:p>
        </p:txBody>
      </p:sp>
      <p:sp>
        <p:nvSpPr>
          <p:cNvPr id="11" name="Nuoli: Oikea 10">
            <a:extLst>
              <a:ext uri="{FF2B5EF4-FFF2-40B4-BE49-F238E27FC236}">
                <a16:creationId xmlns:a16="http://schemas.microsoft.com/office/drawing/2014/main" id="{A6505224-2D2D-4570-B935-88ADCCEFD297}"/>
              </a:ext>
            </a:extLst>
          </p:cNvPr>
          <p:cNvSpPr/>
          <p:nvPr/>
        </p:nvSpPr>
        <p:spPr>
          <a:xfrm>
            <a:off x="7489329" y="2265653"/>
            <a:ext cx="1944216" cy="1224136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Koostaa raportin</a:t>
            </a:r>
          </a:p>
        </p:txBody>
      </p:sp>
      <p:sp>
        <p:nvSpPr>
          <p:cNvPr id="12" name="Nuoli: Oikea 11">
            <a:extLst>
              <a:ext uri="{FF2B5EF4-FFF2-40B4-BE49-F238E27FC236}">
                <a16:creationId xmlns:a16="http://schemas.microsoft.com/office/drawing/2014/main" id="{6C435BA5-28F6-4373-904D-75F8734CC4DB}"/>
              </a:ext>
            </a:extLst>
          </p:cNvPr>
          <p:cNvSpPr/>
          <p:nvPr/>
        </p:nvSpPr>
        <p:spPr>
          <a:xfrm>
            <a:off x="7490761" y="3489789"/>
            <a:ext cx="2160240" cy="1656184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Ehdottaa vuositavoitteen</a:t>
            </a:r>
          </a:p>
        </p:txBody>
      </p:sp>
      <p:sp>
        <p:nvSpPr>
          <p:cNvPr id="14" name="Suorakulmio: Pyöristetyt kulmat 13">
            <a:extLst>
              <a:ext uri="{FF2B5EF4-FFF2-40B4-BE49-F238E27FC236}">
                <a16:creationId xmlns:a16="http://schemas.microsoft.com/office/drawing/2014/main" id="{7F834D95-1252-401E-B830-44EE68BBE0D7}"/>
              </a:ext>
            </a:extLst>
          </p:cNvPr>
          <p:cNvSpPr/>
          <p:nvPr/>
        </p:nvSpPr>
        <p:spPr>
          <a:xfrm>
            <a:off x="360537" y="4312558"/>
            <a:ext cx="3240359" cy="20019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i-FI" sz="2400" b="1" dirty="0"/>
              <a:t>Eri alojen korkeakouluasteen opettajat</a:t>
            </a:r>
          </a:p>
        </p:txBody>
      </p:sp>
      <p:sp>
        <p:nvSpPr>
          <p:cNvPr id="16" name="Nuoli: Oikea 15">
            <a:extLst>
              <a:ext uri="{FF2B5EF4-FFF2-40B4-BE49-F238E27FC236}">
                <a16:creationId xmlns:a16="http://schemas.microsoft.com/office/drawing/2014/main" id="{6B9E8B26-4131-4074-89E1-B50692139C9E}"/>
              </a:ext>
            </a:extLst>
          </p:cNvPr>
          <p:cNvSpPr/>
          <p:nvPr/>
        </p:nvSpPr>
        <p:spPr>
          <a:xfrm rot="20532725">
            <a:off x="3674336" y="4665484"/>
            <a:ext cx="2304256" cy="1656184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Kysely oppimateriaalien laadusta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A3D9FE1F-0364-42A5-851B-2F5F92710E3E}"/>
              </a:ext>
            </a:extLst>
          </p:cNvPr>
          <p:cNvSpPr txBox="1"/>
          <p:nvPr/>
        </p:nvSpPr>
        <p:spPr>
          <a:xfrm flipH="1">
            <a:off x="6841256" y="146194"/>
            <a:ext cx="4674009" cy="108836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6600" b="1" spc="-40" dirty="0">
                <a:solidFill>
                  <a:schemeClr val="accent1"/>
                </a:solidFill>
              </a:rPr>
              <a:t>Tavoite 2</a:t>
            </a:r>
          </a:p>
        </p:txBody>
      </p:sp>
      <p:sp>
        <p:nvSpPr>
          <p:cNvPr id="9" name="Nuoli: Oikea 8">
            <a:extLst>
              <a:ext uri="{FF2B5EF4-FFF2-40B4-BE49-F238E27FC236}">
                <a16:creationId xmlns:a16="http://schemas.microsoft.com/office/drawing/2014/main" id="{2302C2EE-A973-4568-94FE-A1D9FD33C616}"/>
              </a:ext>
            </a:extLst>
          </p:cNvPr>
          <p:cNvSpPr/>
          <p:nvPr/>
        </p:nvSpPr>
        <p:spPr>
          <a:xfrm>
            <a:off x="2810241" y="2265653"/>
            <a:ext cx="2266104" cy="1636246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Raakadata määrästä ja käytöstä</a:t>
            </a:r>
          </a:p>
        </p:txBody>
      </p:sp>
    </p:spTree>
    <p:extLst>
      <p:ext uri="{BB962C8B-B14F-4D97-AF65-F5344CB8AC3E}">
        <p14:creationId xmlns:p14="http://schemas.microsoft.com/office/powerpoint/2010/main" val="338173218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B149-9983-4F3F-A7B5-7F613189F605}" type="datetime3">
              <a:rPr lang="en-US" sz="1100" smtClean="0"/>
              <a:pPr/>
              <a:t>14 May 2020</a:t>
            </a:fld>
            <a:endParaRPr lang="fi-FI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z="1100" smtClean="0"/>
              <a:pPr/>
              <a:t>14</a:t>
            </a:fld>
            <a:endParaRPr lang="fi-FI" sz="1100" dirty="0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A829E3D4-CC4A-4C18-975C-3D0AAE5BFA07}"/>
              </a:ext>
            </a:extLst>
          </p:cNvPr>
          <p:cNvSpPr/>
          <p:nvPr/>
        </p:nvSpPr>
        <p:spPr>
          <a:xfrm>
            <a:off x="61756" y="1871811"/>
            <a:ext cx="5660640" cy="44536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Avoimen tieteen koordinaatio</a:t>
            </a:r>
          </a:p>
        </p:txBody>
      </p:sp>
      <p:sp>
        <p:nvSpPr>
          <p:cNvPr id="11" name="Suorakulmio: Pyöristetyt kulmat 10">
            <a:extLst>
              <a:ext uri="{FF2B5EF4-FFF2-40B4-BE49-F238E27FC236}">
                <a16:creationId xmlns:a16="http://schemas.microsoft.com/office/drawing/2014/main" id="{B0FAED48-FAAF-454E-B13B-B8C8EB57A5B3}"/>
              </a:ext>
            </a:extLst>
          </p:cNvPr>
          <p:cNvSpPr/>
          <p:nvPr/>
        </p:nvSpPr>
        <p:spPr>
          <a:xfrm>
            <a:off x="7822887" y="2087835"/>
            <a:ext cx="3960441" cy="252028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i-FI" sz="2400" b="1" dirty="0"/>
              <a:t>Avointa oppimista kehittävät organisaatiot</a:t>
            </a:r>
          </a:p>
          <a:p>
            <a:r>
              <a:rPr lang="fi-FI" sz="2400" b="1" dirty="0"/>
              <a:t>(sisäiset kannustinjärjestelmät jo periaatteen 4 kohdalla)</a:t>
            </a:r>
          </a:p>
        </p:txBody>
      </p:sp>
      <p:sp>
        <p:nvSpPr>
          <p:cNvPr id="7" name="Nuoli: Oikea 6">
            <a:extLst>
              <a:ext uri="{FF2B5EF4-FFF2-40B4-BE49-F238E27FC236}">
                <a16:creationId xmlns:a16="http://schemas.microsoft.com/office/drawing/2014/main" id="{BBDD8B94-9203-40C1-A142-5B3F766EB158}"/>
              </a:ext>
            </a:extLst>
          </p:cNvPr>
          <p:cNvSpPr/>
          <p:nvPr/>
        </p:nvSpPr>
        <p:spPr>
          <a:xfrm>
            <a:off x="5170250" y="4614352"/>
            <a:ext cx="2756294" cy="1338503"/>
          </a:xfrm>
          <a:prstGeom prst="rightArrow">
            <a:avLst>
              <a:gd name="adj1" fmla="val 74309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”Parhaat organisaatiot” -listaus)</a:t>
            </a:r>
          </a:p>
        </p:txBody>
      </p:sp>
      <p:sp>
        <p:nvSpPr>
          <p:cNvPr id="3" name="Nuoli: Oikea 2">
            <a:extLst>
              <a:ext uri="{FF2B5EF4-FFF2-40B4-BE49-F238E27FC236}">
                <a16:creationId xmlns:a16="http://schemas.microsoft.com/office/drawing/2014/main" id="{3484A248-46E2-43EE-BF6D-49E4B03456BA}"/>
              </a:ext>
            </a:extLst>
          </p:cNvPr>
          <p:cNvSpPr/>
          <p:nvPr/>
        </p:nvSpPr>
        <p:spPr>
          <a:xfrm>
            <a:off x="5252254" y="3088478"/>
            <a:ext cx="2592287" cy="1597056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Selvitys avoimien oppimateriaalien rahoitusmalleista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D4EF9601-B467-42E1-8619-70F2F15BE715}"/>
              </a:ext>
            </a:extLst>
          </p:cNvPr>
          <p:cNvSpPr txBox="1"/>
          <p:nvPr/>
        </p:nvSpPr>
        <p:spPr>
          <a:xfrm flipH="1">
            <a:off x="6841256" y="146194"/>
            <a:ext cx="4674009" cy="108836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6600" b="1" spc="-40" dirty="0">
                <a:solidFill>
                  <a:schemeClr val="accent1"/>
                </a:solidFill>
              </a:rPr>
              <a:t>Tavoite 2</a:t>
            </a:r>
          </a:p>
        </p:txBody>
      </p:sp>
      <p:sp>
        <p:nvSpPr>
          <p:cNvPr id="18" name="Nuoli: Oikea 17">
            <a:extLst>
              <a:ext uri="{FF2B5EF4-FFF2-40B4-BE49-F238E27FC236}">
                <a16:creationId xmlns:a16="http://schemas.microsoft.com/office/drawing/2014/main" id="{05965C96-DBA1-4FC8-AA35-787719A3B1FC}"/>
              </a:ext>
            </a:extLst>
          </p:cNvPr>
          <p:cNvSpPr/>
          <p:nvPr/>
        </p:nvSpPr>
        <p:spPr>
          <a:xfrm>
            <a:off x="4771772" y="1987492"/>
            <a:ext cx="2664296" cy="134859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Avoimen oppimisen palkinto</a:t>
            </a:r>
          </a:p>
        </p:txBody>
      </p:sp>
      <p:sp>
        <p:nvSpPr>
          <p:cNvPr id="19" name="Nuoli: Oikea 18">
            <a:extLst>
              <a:ext uri="{FF2B5EF4-FFF2-40B4-BE49-F238E27FC236}">
                <a16:creationId xmlns:a16="http://schemas.microsoft.com/office/drawing/2014/main" id="{44A104D4-DB9E-48EB-AD35-9BD584CDD452}"/>
              </a:ext>
            </a:extLst>
          </p:cNvPr>
          <p:cNvSpPr/>
          <p:nvPr/>
        </p:nvSpPr>
        <p:spPr>
          <a:xfrm rot="1397952">
            <a:off x="1914964" y="1510586"/>
            <a:ext cx="2160240" cy="151217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Luo ja osallistuu</a:t>
            </a:r>
          </a:p>
        </p:txBody>
      </p:sp>
      <p:sp>
        <p:nvSpPr>
          <p:cNvPr id="20" name="Ellipsi 19">
            <a:extLst>
              <a:ext uri="{FF2B5EF4-FFF2-40B4-BE49-F238E27FC236}">
                <a16:creationId xmlns:a16="http://schemas.microsoft.com/office/drawing/2014/main" id="{D3A89F6A-17DC-4790-B98E-FD34678FFAEB}"/>
              </a:ext>
            </a:extLst>
          </p:cNvPr>
          <p:cNvSpPr/>
          <p:nvPr/>
        </p:nvSpPr>
        <p:spPr>
          <a:xfrm>
            <a:off x="-357016" y="-170228"/>
            <a:ext cx="2808312" cy="31683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Korkeakoulu- ja tutkimusyhteisö</a:t>
            </a:r>
          </a:p>
        </p:txBody>
      </p:sp>
    </p:spTree>
    <p:extLst>
      <p:ext uri="{BB962C8B-B14F-4D97-AF65-F5344CB8AC3E}">
        <p14:creationId xmlns:p14="http://schemas.microsoft.com/office/powerpoint/2010/main" val="2262935519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B149-9983-4F3F-A7B5-7F613189F605}" type="datetime3">
              <a:rPr lang="en-US" sz="1100" smtClean="0"/>
              <a:pPr/>
              <a:t>14 May 2020</a:t>
            </a:fld>
            <a:endParaRPr lang="fi-FI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z="1100" smtClean="0"/>
              <a:pPr/>
              <a:t>15</a:t>
            </a:fld>
            <a:endParaRPr lang="fi-FI" sz="1100" dirty="0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A829E3D4-CC4A-4C18-975C-3D0AAE5BFA07}"/>
              </a:ext>
            </a:extLst>
          </p:cNvPr>
          <p:cNvSpPr/>
          <p:nvPr/>
        </p:nvSpPr>
        <p:spPr>
          <a:xfrm>
            <a:off x="8632245" y="3779690"/>
            <a:ext cx="2789459" cy="225029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Avoimen tieteen koordinaatio</a:t>
            </a:r>
          </a:p>
        </p:txBody>
      </p:sp>
      <p:sp>
        <p:nvSpPr>
          <p:cNvPr id="11" name="Suorakulmio: Pyöristetyt kulmat 10">
            <a:extLst>
              <a:ext uri="{FF2B5EF4-FFF2-40B4-BE49-F238E27FC236}">
                <a16:creationId xmlns:a16="http://schemas.microsoft.com/office/drawing/2014/main" id="{B0FAED48-FAAF-454E-B13B-B8C8EB57A5B3}"/>
              </a:ext>
            </a:extLst>
          </p:cNvPr>
          <p:cNvSpPr/>
          <p:nvPr/>
        </p:nvSpPr>
        <p:spPr>
          <a:xfrm>
            <a:off x="3867058" y="2690574"/>
            <a:ext cx="2402746" cy="158417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i-FI" sz="2400" b="1" dirty="0"/>
              <a:t>Organisaatiot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D4EF9601-B467-42E1-8619-70F2F15BE715}"/>
              </a:ext>
            </a:extLst>
          </p:cNvPr>
          <p:cNvSpPr txBox="1"/>
          <p:nvPr/>
        </p:nvSpPr>
        <p:spPr>
          <a:xfrm flipH="1">
            <a:off x="7022200" y="22942"/>
            <a:ext cx="4674009" cy="108836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6600" b="1" spc="-40" dirty="0">
                <a:solidFill>
                  <a:schemeClr val="accent1"/>
                </a:solidFill>
              </a:rPr>
              <a:t>Tavoite 3</a:t>
            </a:r>
          </a:p>
        </p:txBody>
      </p:sp>
      <p:sp>
        <p:nvSpPr>
          <p:cNvPr id="12" name="Suorakulmio: Pyöristetyt kulmat 11">
            <a:extLst>
              <a:ext uri="{FF2B5EF4-FFF2-40B4-BE49-F238E27FC236}">
                <a16:creationId xmlns:a16="http://schemas.microsoft.com/office/drawing/2014/main" id="{6DD19560-2A21-4B42-BF4E-B078C96110E5}"/>
              </a:ext>
            </a:extLst>
          </p:cNvPr>
          <p:cNvSpPr/>
          <p:nvPr/>
        </p:nvSpPr>
        <p:spPr>
          <a:xfrm>
            <a:off x="2194960" y="4952940"/>
            <a:ext cx="2402746" cy="158417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i-FI" sz="2400" b="1" dirty="0"/>
              <a:t>Organisaatiot</a:t>
            </a:r>
          </a:p>
        </p:txBody>
      </p:sp>
      <p:sp>
        <p:nvSpPr>
          <p:cNvPr id="13" name="Suorakulmio: Pyöristetyt kulmat 12">
            <a:extLst>
              <a:ext uri="{FF2B5EF4-FFF2-40B4-BE49-F238E27FC236}">
                <a16:creationId xmlns:a16="http://schemas.microsoft.com/office/drawing/2014/main" id="{1F2957C2-5562-4198-98C2-758B843F1117}"/>
              </a:ext>
            </a:extLst>
          </p:cNvPr>
          <p:cNvSpPr/>
          <p:nvPr/>
        </p:nvSpPr>
        <p:spPr>
          <a:xfrm>
            <a:off x="869625" y="2728255"/>
            <a:ext cx="2402746" cy="158417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i-FI" sz="2400" b="1" dirty="0"/>
              <a:t>Organisaatiot</a:t>
            </a:r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180D0665-9454-4652-ACC9-58AE25449FA5}"/>
              </a:ext>
            </a:extLst>
          </p:cNvPr>
          <p:cNvSpPr/>
          <p:nvPr/>
        </p:nvSpPr>
        <p:spPr>
          <a:xfrm>
            <a:off x="676633" y="2591891"/>
            <a:ext cx="5876591" cy="4104456"/>
          </a:xfrm>
          <a:prstGeom prst="roundRect">
            <a:avLst/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BDDFF96C-600D-4164-AA62-88E1110CA960}"/>
              </a:ext>
            </a:extLst>
          </p:cNvPr>
          <p:cNvSpPr txBox="1"/>
          <p:nvPr/>
        </p:nvSpPr>
        <p:spPr>
          <a:xfrm>
            <a:off x="2451176" y="4312431"/>
            <a:ext cx="4571024" cy="56514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3200" b="1" spc="-40" dirty="0">
                <a:solidFill>
                  <a:schemeClr val="accent5"/>
                </a:solidFill>
              </a:rPr>
              <a:t>YHTEISTYÖ</a:t>
            </a:r>
          </a:p>
        </p:txBody>
      </p:sp>
      <p:sp>
        <p:nvSpPr>
          <p:cNvPr id="14" name="Nuoli: Oikea 13">
            <a:extLst>
              <a:ext uri="{FF2B5EF4-FFF2-40B4-BE49-F238E27FC236}">
                <a16:creationId xmlns:a16="http://schemas.microsoft.com/office/drawing/2014/main" id="{98CE4F39-8CF0-4066-B149-7D14CD10F5A6}"/>
              </a:ext>
            </a:extLst>
          </p:cNvPr>
          <p:cNvSpPr/>
          <p:nvPr/>
        </p:nvSpPr>
        <p:spPr>
          <a:xfrm>
            <a:off x="6587745" y="4712301"/>
            <a:ext cx="2125720" cy="1088366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Yhteistyössä luotu</a:t>
            </a: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0B029CEC-B9B1-46BA-A491-14D081C932C8}"/>
              </a:ext>
            </a:extLst>
          </p:cNvPr>
          <p:cNvSpPr/>
          <p:nvPr/>
        </p:nvSpPr>
        <p:spPr>
          <a:xfrm>
            <a:off x="7074826" y="1252339"/>
            <a:ext cx="2952328" cy="219591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4000" b="1" dirty="0"/>
              <a:t>Käyttäjät</a:t>
            </a:r>
          </a:p>
        </p:txBody>
      </p:sp>
      <p:sp>
        <p:nvSpPr>
          <p:cNvPr id="21" name="Nuoli: Oikea 20">
            <a:extLst>
              <a:ext uri="{FF2B5EF4-FFF2-40B4-BE49-F238E27FC236}">
                <a16:creationId xmlns:a16="http://schemas.microsoft.com/office/drawing/2014/main" id="{AAC361AB-4D94-48A7-9C4F-A66D3550089A}"/>
              </a:ext>
            </a:extLst>
          </p:cNvPr>
          <p:cNvSpPr/>
          <p:nvPr/>
        </p:nvSpPr>
        <p:spPr>
          <a:xfrm rot="20140788">
            <a:off x="913684" y="1434758"/>
            <a:ext cx="2629643" cy="982539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Yhteiskehittäminen</a:t>
            </a:r>
          </a:p>
        </p:txBody>
      </p:sp>
      <p:sp>
        <p:nvSpPr>
          <p:cNvPr id="22" name="Nuoli: Oikea 21">
            <a:extLst>
              <a:ext uri="{FF2B5EF4-FFF2-40B4-BE49-F238E27FC236}">
                <a16:creationId xmlns:a16="http://schemas.microsoft.com/office/drawing/2014/main" id="{2457B581-9173-4C0A-9E47-B252E362D075}"/>
              </a:ext>
            </a:extLst>
          </p:cNvPr>
          <p:cNvSpPr/>
          <p:nvPr/>
        </p:nvSpPr>
        <p:spPr>
          <a:xfrm>
            <a:off x="6021937" y="901892"/>
            <a:ext cx="1584176" cy="991379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Saavuttaa</a:t>
            </a:r>
          </a:p>
        </p:txBody>
      </p:sp>
      <p:sp>
        <p:nvSpPr>
          <p:cNvPr id="16" name="Ellipsi 15">
            <a:extLst>
              <a:ext uri="{FF2B5EF4-FFF2-40B4-BE49-F238E27FC236}">
                <a16:creationId xmlns:a16="http://schemas.microsoft.com/office/drawing/2014/main" id="{C2DB77C2-D777-444D-B2DD-AAA59CE8F880}"/>
              </a:ext>
            </a:extLst>
          </p:cNvPr>
          <p:cNvSpPr/>
          <p:nvPr/>
        </p:nvSpPr>
        <p:spPr>
          <a:xfrm>
            <a:off x="3396333" y="79219"/>
            <a:ext cx="2808312" cy="219241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800" b="1" dirty="0"/>
              <a:t>Laadukkaat avoimet oppimateriaalit</a:t>
            </a:r>
          </a:p>
        </p:txBody>
      </p:sp>
      <p:cxnSp>
        <p:nvCxnSpPr>
          <p:cNvPr id="24" name="Suora nuoliyhdysviiva 23">
            <a:extLst>
              <a:ext uri="{FF2B5EF4-FFF2-40B4-BE49-F238E27FC236}">
                <a16:creationId xmlns:a16="http://schemas.microsoft.com/office/drawing/2014/main" id="{53BA70BA-D635-4E5B-8B05-CF8D2B5DCEEF}"/>
              </a:ext>
            </a:extLst>
          </p:cNvPr>
          <p:cNvCxnSpPr/>
          <p:nvPr/>
        </p:nvCxnSpPr>
        <p:spPr>
          <a:xfrm flipV="1">
            <a:off x="6587745" y="3482662"/>
            <a:ext cx="829576" cy="82976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uora nuoliyhdysviiva 25">
            <a:extLst>
              <a:ext uri="{FF2B5EF4-FFF2-40B4-BE49-F238E27FC236}">
                <a16:creationId xmlns:a16="http://schemas.microsoft.com/office/drawing/2014/main" id="{350C19DD-FAEF-4E42-A446-7ABC1924FB35}"/>
              </a:ext>
            </a:extLst>
          </p:cNvPr>
          <p:cNvCxnSpPr>
            <a:cxnSpLocks/>
          </p:cNvCxnSpPr>
          <p:nvPr/>
        </p:nvCxnSpPr>
        <p:spPr>
          <a:xfrm flipH="1" flipV="1">
            <a:off x="9869496" y="2398520"/>
            <a:ext cx="1062575" cy="16817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iruutu 26">
            <a:extLst>
              <a:ext uri="{FF2B5EF4-FFF2-40B4-BE49-F238E27FC236}">
                <a16:creationId xmlns:a16="http://schemas.microsoft.com/office/drawing/2014/main" id="{4E3E91B9-B2AD-4E97-9979-45B11863BC4E}"/>
              </a:ext>
            </a:extLst>
          </p:cNvPr>
          <p:cNvSpPr txBox="1"/>
          <p:nvPr/>
        </p:nvSpPr>
        <p:spPr>
          <a:xfrm flipH="1">
            <a:off x="7705353" y="3482662"/>
            <a:ext cx="2245363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2400" b="1" spc="-40" dirty="0">
                <a:solidFill>
                  <a:schemeClr val="accent1"/>
                </a:solidFill>
              </a:rPr>
              <a:t>VIESTINTÄ</a:t>
            </a:r>
          </a:p>
        </p:txBody>
      </p:sp>
    </p:spTree>
    <p:extLst>
      <p:ext uri="{BB962C8B-B14F-4D97-AF65-F5344CB8AC3E}">
        <p14:creationId xmlns:p14="http://schemas.microsoft.com/office/powerpoint/2010/main" val="3223343592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: Pyöristetyt kulmat 2">
            <a:extLst>
              <a:ext uri="{FF2B5EF4-FFF2-40B4-BE49-F238E27FC236}">
                <a16:creationId xmlns:a16="http://schemas.microsoft.com/office/drawing/2014/main" id="{792A54D3-6D48-4543-BC06-2A26AF4084A1}"/>
              </a:ext>
            </a:extLst>
          </p:cNvPr>
          <p:cNvSpPr/>
          <p:nvPr/>
        </p:nvSpPr>
        <p:spPr>
          <a:xfrm>
            <a:off x="5004561" y="863699"/>
            <a:ext cx="7093777" cy="3096935"/>
          </a:xfrm>
          <a:prstGeom prst="roundRect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7" name="Nuoli: Oikea 6">
            <a:extLst>
              <a:ext uri="{FF2B5EF4-FFF2-40B4-BE49-F238E27FC236}">
                <a16:creationId xmlns:a16="http://schemas.microsoft.com/office/drawing/2014/main" id="{0C5E6BD2-9A45-48C8-B2F3-43B0559D6C86}"/>
              </a:ext>
            </a:extLst>
          </p:cNvPr>
          <p:cNvSpPr/>
          <p:nvPr/>
        </p:nvSpPr>
        <p:spPr>
          <a:xfrm rot="20031227">
            <a:off x="7685513" y="3944738"/>
            <a:ext cx="1944216" cy="1224137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Mittaa</a:t>
            </a:r>
          </a:p>
        </p:txBody>
      </p:sp>
      <p:sp>
        <p:nvSpPr>
          <p:cNvPr id="2" name="Suorakulmio: Pyöristetyt kulmat 1">
            <a:extLst>
              <a:ext uri="{FF2B5EF4-FFF2-40B4-BE49-F238E27FC236}">
                <a16:creationId xmlns:a16="http://schemas.microsoft.com/office/drawing/2014/main" id="{0BE2224B-B439-4AFE-AEB6-EF06B3384708}"/>
              </a:ext>
            </a:extLst>
          </p:cNvPr>
          <p:cNvSpPr/>
          <p:nvPr/>
        </p:nvSpPr>
        <p:spPr>
          <a:xfrm>
            <a:off x="4392985" y="4337384"/>
            <a:ext cx="3672408" cy="2167892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200" b="1" dirty="0"/>
              <a:t>Tutkimushanke</a:t>
            </a:r>
          </a:p>
        </p:txBody>
      </p:sp>
      <p:sp>
        <p:nvSpPr>
          <p:cNvPr id="14" name="Nuoli: Oikea 13">
            <a:extLst>
              <a:ext uri="{FF2B5EF4-FFF2-40B4-BE49-F238E27FC236}">
                <a16:creationId xmlns:a16="http://schemas.microsoft.com/office/drawing/2014/main" id="{98CE4F39-8CF0-4066-B149-7D14CD10F5A6}"/>
              </a:ext>
            </a:extLst>
          </p:cNvPr>
          <p:cNvSpPr/>
          <p:nvPr/>
        </p:nvSpPr>
        <p:spPr>
          <a:xfrm>
            <a:off x="2457350" y="4370322"/>
            <a:ext cx="2125720" cy="1088366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Käynnistää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B149-9983-4F3F-A7B5-7F613189F605}" type="datetime3">
              <a:rPr lang="en-US" sz="1100" smtClean="0"/>
              <a:pPr/>
              <a:t>14 May 2020</a:t>
            </a:fld>
            <a:endParaRPr lang="fi-FI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z="1100" smtClean="0"/>
              <a:pPr/>
              <a:t>16</a:t>
            </a:fld>
            <a:endParaRPr lang="fi-FI" sz="1100" dirty="0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A829E3D4-CC4A-4C18-975C-3D0AAE5BFA07}"/>
              </a:ext>
            </a:extLst>
          </p:cNvPr>
          <p:cNvSpPr/>
          <p:nvPr/>
        </p:nvSpPr>
        <p:spPr>
          <a:xfrm>
            <a:off x="32831" y="3960634"/>
            <a:ext cx="2789459" cy="225029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Avoimen tieteen koordinaatio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D4EF9601-B467-42E1-8619-70F2F15BE715}"/>
              </a:ext>
            </a:extLst>
          </p:cNvPr>
          <p:cNvSpPr txBox="1"/>
          <p:nvPr/>
        </p:nvSpPr>
        <p:spPr>
          <a:xfrm flipH="1">
            <a:off x="6769249" y="-129319"/>
            <a:ext cx="4674009" cy="108836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6600" b="1" spc="-40" dirty="0">
                <a:solidFill>
                  <a:schemeClr val="accent1"/>
                </a:solidFill>
              </a:rPr>
              <a:t>Tavoite 3</a:t>
            </a: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0B029CEC-B9B1-46BA-A491-14D081C932C8}"/>
              </a:ext>
            </a:extLst>
          </p:cNvPr>
          <p:cNvSpPr/>
          <p:nvPr/>
        </p:nvSpPr>
        <p:spPr>
          <a:xfrm>
            <a:off x="5454168" y="1051829"/>
            <a:ext cx="2952328" cy="219591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4000" b="1" dirty="0"/>
              <a:t>Käyttäjät</a:t>
            </a:r>
          </a:p>
        </p:txBody>
      </p:sp>
      <p:sp>
        <p:nvSpPr>
          <p:cNvPr id="21" name="Nuoli: Oikea 20">
            <a:extLst>
              <a:ext uri="{FF2B5EF4-FFF2-40B4-BE49-F238E27FC236}">
                <a16:creationId xmlns:a16="http://schemas.microsoft.com/office/drawing/2014/main" id="{AAC361AB-4D94-48A7-9C4F-A66D3550089A}"/>
              </a:ext>
            </a:extLst>
          </p:cNvPr>
          <p:cNvSpPr/>
          <p:nvPr/>
        </p:nvSpPr>
        <p:spPr>
          <a:xfrm rot="2103866">
            <a:off x="2438122" y="2832464"/>
            <a:ext cx="2629643" cy="982539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Kannustaa</a:t>
            </a:r>
          </a:p>
        </p:txBody>
      </p:sp>
      <p:sp>
        <p:nvSpPr>
          <p:cNvPr id="22" name="Nuoli: Oikea 21">
            <a:extLst>
              <a:ext uri="{FF2B5EF4-FFF2-40B4-BE49-F238E27FC236}">
                <a16:creationId xmlns:a16="http://schemas.microsoft.com/office/drawing/2014/main" id="{2457B581-9173-4C0A-9E47-B252E362D075}"/>
              </a:ext>
            </a:extLst>
          </p:cNvPr>
          <p:cNvSpPr/>
          <p:nvPr/>
        </p:nvSpPr>
        <p:spPr>
          <a:xfrm>
            <a:off x="7093778" y="2152649"/>
            <a:ext cx="2244702" cy="1329959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Käyttää/arvostaa</a:t>
            </a:r>
          </a:p>
        </p:txBody>
      </p:sp>
      <p:sp>
        <p:nvSpPr>
          <p:cNvPr id="16" name="Ellipsi 15">
            <a:extLst>
              <a:ext uri="{FF2B5EF4-FFF2-40B4-BE49-F238E27FC236}">
                <a16:creationId xmlns:a16="http://schemas.microsoft.com/office/drawing/2014/main" id="{C2DB77C2-D777-444D-B2DD-AAA59CE8F880}"/>
              </a:ext>
            </a:extLst>
          </p:cNvPr>
          <p:cNvSpPr/>
          <p:nvPr/>
        </p:nvSpPr>
        <p:spPr>
          <a:xfrm>
            <a:off x="9262260" y="1263569"/>
            <a:ext cx="2808312" cy="219241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800" b="1" dirty="0"/>
              <a:t>Laadukkaat avoimet oppimateriaalit</a:t>
            </a:r>
          </a:p>
        </p:txBody>
      </p:sp>
      <p:sp>
        <p:nvSpPr>
          <p:cNvPr id="20" name="Suorakulmio 19">
            <a:extLst>
              <a:ext uri="{FF2B5EF4-FFF2-40B4-BE49-F238E27FC236}">
                <a16:creationId xmlns:a16="http://schemas.microsoft.com/office/drawing/2014/main" id="{F1551E24-6F2B-42EB-B0E6-CAD6579C8DC7}"/>
              </a:ext>
            </a:extLst>
          </p:cNvPr>
          <p:cNvSpPr/>
          <p:nvPr/>
        </p:nvSpPr>
        <p:spPr>
          <a:xfrm>
            <a:off x="67267" y="710495"/>
            <a:ext cx="3745161" cy="20882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800" b="1" dirty="0" err="1"/>
              <a:t>UNESCOn</a:t>
            </a:r>
            <a:r>
              <a:rPr lang="fi-FI" sz="2800" b="1" dirty="0"/>
              <a:t> suositus avoimista oppimateriaaleista (2019)</a:t>
            </a:r>
          </a:p>
        </p:txBody>
      </p:sp>
    </p:spTree>
    <p:extLst>
      <p:ext uri="{BB962C8B-B14F-4D97-AF65-F5344CB8AC3E}">
        <p14:creationId xmlns:p14="http://schemas.microsoft.com/office/powerpoint/2010/main" val="3396380625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dirty="0" err="1"/>
              <a:t>Lisätietoja</a:t>
            </a:r>
            <a:r>
              <a:rPr lang="en-US" sz="4400" dirty="0"/>
              <a:t>: avointiede.fi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14 May 2020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17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241862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B149-9983-4F3F-A7B5-7F613189F605}" type="datetime3">
              <a:rPr lang="en-US" sz="1100" smtClean="0"/>
              <a:pPr/>
              <a:t>14 May 2020</a:t>
            </a:fld>
            <a:endParaRPr lang="fi-FI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z="1100" smtClean="0"/>
              <a:pPr/>
              <a:t>2</a:t>
            </a:fld>
            <a:endParaRPr lang="fi-FI" sz="1100" dirty="0"/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1A843E6C-6B62-4609-8BF3-35E4345039A5}"/>
              </a:ext>
            </a:extLst>
          </p:cNvPr>
          <p:cNvSpPr/>
          <p:nvPr/>
        </p:nvSpPr>
        <p:spPr>
          <a:xfrm>
            <a:off x="4104953" y="1655787"/>
            <a:ext cx="4032447" cy="266429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400" b="1" dirty="0"/>
              <a:t>Oppimisen ja oppimateriaalien avoimuuden linjaus</a:t>
            </a:r>
          </a:p>
        </p:txBody>
      </p:sp>
      <p:sp>
        <p:nvSpPr>
          <p:cNvPr id="7" name="Nuoli: Oikea 6">
            <a:extLst>
              <a:ext uri="{FF2B5EF4-FFF2-40B4-BE49-F238E27FC236}">
                <a16:creationId xmlns:a16="http://schemas.microsoft.com/office/drawing/2014/main" id="{91C68FD4-038B-445C-80D6-4CEA2AAE1AD8}"/>
              </a:ext>
            </a:extLst>
          </p:cNvPr>
          <p:cNvSpPr/>
          <p:nvPr/>
        </p:nvSpPr>
        <p:spPr>
          <a:xfrm rot="1186958">
            <a:off x="3564893" y="1366871"/>
            <a:ext cx="1872208" cy="1440159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Täsmentyy</a:t>
            </a: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539C53EA-1C0E-4362-A495-EB0FA62C3D9C}"/>
              </a:ext>
            </a:extLst>
          </p:cNvPr>
          <p:cNvSpPr/>
          <p:nvPr/>
        </p:nvSpPr>
        <p:spPr>
          <a:xfrm>
            <a:off x="8170980" y="4289931"/>
            <a:ext cx="3240360" cy="19888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800" b="1" dirty="0"/>
              <a:t>Avoimet opetuskäytännöt</a:t>
            </a: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C2989CD0-6511-4122-9088-74D3977B7B82}"/>
              </a:ext>
            </a:extLst>
          </p:cNvPr>
          <p:cNvSpPr/>
          <p:nvPr/>
        </p:nvSpPr>
        <p:spPr>
          <a:xfrm>
            <a:off x="360538" y="4289931"/>
            <a:ext cx="3240360" cy="198882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800" b="1" dirty="0"/>
              <a:t>Oppimateriaalien avoin saatavuus</a:t>
            </a:r>
          </a:p>
        </p:txBody>
      </p:sp>
      <p:cxnSp>
        <p:nvCxnSpPr>
          <p:cNvPr id="17" name="Suora nuoliyhdysviiva 16">
            <a:extLst>
              <a:ext uri="{FF2B5EF4-FFF2-40B4-BE49-F238E27FC236}">
                <a16:creationId xmlns:a16="http://schemas.microsoft.com/office/drawing/2014/main" id="{3B6C59B7-A345-421E-B9E2-3DF1EF8ABA51}"/>
              </a:ext>
            </a:extLst>
          </p:cNvPr>
          <p:cNvCxnSpPr>
            <a:cxnSpLocks/>
          </p:cNvCxnSpPr>
          <p:nvPr/>
        </p:nvCxnSpPr>
        <p:spPr>
          <a:xfrm>
            <a:off x="7461773" y="3081360"/>
            <a:ext cx="1431712" cy="1149851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uora nuoliyhdysviiva 18">
            <a:extLst>
              <a:ext uri="{FF2B5EF4-FFF2-40B4-BE49-F238E27FC236}">
                <a16:creationId xmlns:a16="http://schemas.microsoft.com/office/drawing/2014/main" id="{B1EE5770-DB49-44E7-AFA5-E60D1C522C56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3096843" y="2987935"/>
            <a:ext cx="1008110" cy="1211140"/>
          </a:xfrm>
          <a:prstGeom prst="straightConnector1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iruutu 19">
            <a:extLst>
              <a:ext uri="{FF2B5EF4-FFF2-40B4-BE49-F238E27FC236}">
                <a16:creationId xmlns:a16="http://schemas.microsoft.com/office/drawing/2014/main" id="{A5AC0141-6EB3-4AC0-880A-F72F7819462C}"/>
              </a:ext>
            </a:extLst>
          </p:cNvPr>
          <p:cNvSpPr txBox="1"/>
          <p:nvPr/>
        </p:nvSpPr>
        <p:spPr>
          <a:xfrm flipH="1">
            <a:off x="7777361" y="2736303"/>
            <a:ext cx="2592288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2400" b="1" spc="-40" dirty="0">
                <a:solidFill>
                  <a:schemeClr val="accent1"/>
                </a:solidFill>
              </a:rPr>
              <a:t>Linjaus jakautuu</a:t>
            </a:r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A829E3D4-CC4A-4C18-975C-3D0AAE5BFA07}"/>
              </a:ext>
            </a:extLst>
          </p:cNvPr>
          <p:cNvSpPr/>
          <p:nvPr/>
        </p:nvSpPr>
        <p:spPr>
          <a:xfrm>
            <a:off x="144513" y="0"/>
            <a:ext cx="3745161" cy="273630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Avoimen tieteen ja tutkimuksen julistus</a:t>
            </a:r>
          </a:p>
        </p:txBody>
      </p:sp>
    </p:spTree>
    <p:extLst>
      <p:ext uri="{BB962C8B-B14F-4D97-AF65-F5344CB8AC3E}">
        <p14:creationId xmlns:p14="http://schemas.microsoft.com/office/powerpoint/2010/main" val="337858246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B149-9983-4F3F-A7B5-7F613189F605}" type="datetime3">
              <a:rPr lang="en-US" sz="1100" smtClean="0"/>
              <a:pPr/>
              <a:t>14 May 2020</a:t>
            </a:fld>
            <a:endParaRPr lang="fi-FI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z="1100" smtClean="0"/>
              <a:pPr/>
              <a:t>3</a:t>
            </a:fld>
            <a:endParaRPr lang="fi-FI" sz="1100" dirty="0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A829E3D4-CC4A-4C18-975C-3D0AAE5BFA07}"/>
              </a:ext>
            </a:extLst>
          </p:cNvPr>
          <p:cNvSpPr/>
          <p:nvPr/>
        </p:nvSpPr>
        <p:spPr>
          <a:xfrm>
            <a:off x="2988829" y="1136203"/>
            <a:ext cx="6264696" cy="50401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Korkeakoulu- ja tutkimusyhteisö</a:t>
            </a: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539C53EA-1C0E-4362-A495-EB0FA62C3D9C}"/>
              </a:ext>
            </a:extLst>
          </p:cNvPr>
          <p:cNvSpPr/>
          <p:nvPr/>
        </p:nvSpPr>
        <p:spPr>
          <a:xfrm>
            <a:off x="1191109" y="2566809"/>
            <a:ext cx="2625813" cy="1455689"/>
          </a:xfrm>
          <a:prstGeom prst="rect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800" b="1" dirty="0"/>
              <a:t>Tutkimuslaitokset</a:t>
            </a: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C2989CD0-6511-4122-9088-74D3977B7B82}"/>
              </a:ext>
            </a:extLst>
          </p:cNvPr>
          <p:cNvSpPr/>
          <p:nvPr/>
        </p:nvSpPr>
        <p:spPr>
          <a:xfrm>
            <a:off x="1620677" y="741631"/>
            <a:ext cx="2592288" cy="1455690"/>
          </a:xfrm>
          <a:prstGeom prst="rect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800" b="1" dirty="0"/>
              <a:t>Korkeakoulut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94B1F448-2B87-4C4A-B9D9-A979537FCFAE}"/>
              </a:ext>
            </a:extLst>
          </p:cNvPr>
          <p:cNvSpPr/>
          <p:nvPr/>
        </p:nvSpPr>
        <p:spPr>
          <a:xfrm>
            <a:off x="622478" y="4161229"/>
            <a:ext cx="2592288" cy="1455690"/>
          </a:xfrm>
          <a:prstGeom prst="rect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800" b="1" dirty="0"/>
              <a:t>Tieteelliset seurat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8B8363C8-225C-469A-B75E-9952EC21C8FF}"/>
              </a:ext>
            </a:extLst>
          </p:cNvPr>
          <p:cNvSpPr/>
          <p:nvPr/>
        </p:nvSpPr>
        <p:spPr>
          <a:xfrm>
            <a:off x="4464993" y="575667"/>
            <a:ext cx="2592288" cy="1455690"/>
          </a:xfrm>
          <a:prstGeom prst="rect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800" b="1" dirty="0"/>
              <a:t>Rahoittajat</a:t>
            </a:r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D98442C3-FA49-4431-B208-3E647100AAB1}"/>
              </a:ext>
            </a:extLst>
          </p:cNvPr>
          <p:cNvSpPr/>
          <p:nvPr/>
        </p:nvSpPr>
        <p:spPr>
          <a:xfrm>
            <a:off x="7561337" y="664360"/>
            <a:ext cx="2592288" cy="1455690"/>
          </a:xfrm>
          <a:prstGeom prst="rect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800" b="1" dirty="0"/>
              <a:t>Tiedekustantajat</a:t>
            </a:r>
          </a:p>
        </p:txBody>
      </p:sp>
      <p:sp>
        <p:nvSpPr>
          <p:cNvPr id="18" name="Suorakulmio 17">
            <a:extLst>
              <a:ext uri="{FF2B5EF4-FFF2-40B4-BE49-F238E27FC236}">
                <a16:creationId xmlns:a16="http://schemas.microsoft.com/office/drawing/2014/main" id="{CD6D0B3E-F8E8-4B12-92F2-797B150BE54E}"/>
              </a:ext>
            </a:extLst>
          </p:cNvPr>
          <p:cNvSpPr/>
          <p:nvPr/>
        </p:nvSpPr>
        <p:spPr>
          <a:xfrm>
            <a:off x="8281417" y="2503541"/>
            <a:ext cx="2592288" cy="1455690"/>
          </a:xfrm>
          <a:prstGeom prst="rect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800" b="1" dirty="0"/>
              <a:t>Opettajat</a:t>
            </a:r>
          </a:p>
        </p:txBody>
      </p:sp>
      <p:sp>
        <p:nvSpPr>
          <p:cNvPr id="21" name="Suorakulmio 20">
            <a:extLst>
              <a:ext uri="{FF2B5EF4-FFF2-40B4-BE49-F238E27FC236}">
                <a16:creationId xmlns:a16="http://schemas.microsoft.com/office/drawing/2014/main" id="{D668BFA2-B16E-4BA2-A0B4-51BF5A87F2BA}"/>
              </a:ext>
            </a:extLst>
          </p:cNvPr>
          <p:cNvSpPr/>
          <p:nvPr/>
        </p:nvSpPr>
        <p:spPr>
          <a:xfrm>
            <a:off x="8767471" y="4273099"/>
            <a:ext cx="2592288" cy="1455690"/>
          </a:xfrm>
          <a:prstGeom prst="rect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800" b="1" dirty="0"/>
              <a:t>Opiskelijat</a:t>
            </a:r>
          </a:p>
        </p:txBody>
      </p:sp>
      <p:sp>
        <p:nvSpPr>
          <p:cNvPr id="22" name="Suorakulmio 21">
            <a:extLst>
              <a:ext uri="{FF2B5EF4-FFF2-40B4-BE49-F238E27FC236}">
                <a16:creationId xmlns:a16="http://schemas.microsoft.com/office/drawing/2014/main" id="{E0D74B9F-6B39-4B48-A567-C31BE3C3EF15}"/>
              </a:ext>
            </a:extLst>
          </p:cNvPr>
          <p:cNvSpPr/>
          <p:nvPr/>
        </p:nvSpPr>
        <p:spPr>
          <a:xfrm>
            <a:off x="6049169" y="5448521"/>
            <a:ext cx="2592288" cy="1455690"/>
          </a:xfrm>
          <a:prstGeom prst="rect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800" b="1" dirty="0"/>
              <a:t>Tukihenkilöt</a:t>
            </a:r>
          </a:p>
        </p:txBody>
      </p:sp>
      <p:sp>
        <p:nvSpPr>
          <p:cNvPr id="23" name="Suorakulmio 22">
            <a:extLst>
              <a:ext uri="{FF2B5EF4-FFF2-40B4-BE49-F238E27FC236}">
                <a16:creationId xmlns:a16="http://schemas.microsoft.com/office/drawing/2014/main" id="{77EAD035-782E-46B4-A6A2-AAAD2DED5B55}"/>
              </a:ext>
            </a:extLst>
          </p:cNvPr>
          <p:cNvSpPr/>
          <p:nvPr/>
        </p:nvSpPr>
        <p:spPr>
          <a:xfrm>
            <a:off x="3305875" y="5442499"/>
            <a:ext cx="2592288" cy="1455690"/>
          </a:xfrm>
          <a:prstGeom prst="rect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800" b="1" dirty="0"/>
              <a:t>Kirjastot</a:t>
            </a:r>
          </a:p>
        </p:txBody>
      </p:sp>
    </p:spTree>
    <p:extLst>
      <p:ext uri="{BB962C8B-B14F-4D97-AF65-F5344CB8AC3E}">
        <p14:creationId xmlns:p14="http://schemas.microsoft.com/office/powerpoint/2010/main" val="3760987442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lipsi 13">
            <a:extLst>
              <a:ext uri="{FF2B5EF4-FFF2-40B4-BE49-F238E27FC236}">
                <a16:creationId xmlns:a16="http://schemas.microsoft.com/office/drawing/2014/main" id="{C4B0CAF4-EF42-460F-85AB-7AD602D514CC}"/>
              </a:ext>
            </a:extLst>
          </p:cNvPr>
          <p:cNvSpPr/>
          <p:nvPr/>
        </p:nvSpPr>
        <p:spPr>
          <a:xfrm>
            <a:off x="7705353" y="4374088"/>
            <a:ext cx="2160240" cy="212423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400" b="1" dirty="0"/>
              <a:t>Yhteiset pelisäännöt</a:t>
            </a:r>
          </a:p>
        </p:txBody>
      </p:sp>
      <p:sp>
        <p:nvSpPr>
          <p:cNvPr id="15" name="Nuoli: Oikea 14">
            <a:extLst>
              <a:ext uri="{FF2B5EF4-FFF2-40B4-BE49-F238E27FC236}">
                <a16:creationId xmlns:a16="http://schemas.microsoft.com/office/drawing/2014/main" id="{1C740BDA-C642-4CA9-BE96-2BC82F613617}"/>
              </a:ext>
            </a:extLst>
          </p:cNvPr>
          <p:cNvSpPr/>
          <p:nvPr/>
        </p:nvSpPr>
        <p:spPr>
          <a:xfrm rot="1901669">
            <a:off x="7143802" y="3405771"/>
            <a:ext cx="1728192" cy="1368152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Sopii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B149-9983-4F3F-A7B5-7F613189F605}" type="datetime3">
              <a:rPr lang="en-US" sz="1100" smtClean="0"/>
              <a:pPr/>
              <a:t>14 May 2020</a:t>
            </a:fld>
            <a:endParaRPr lang="fi-FI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z="1100" smtClean="0"/>
              <a:pPr/>
              <a:t>4</a:t>
            </a:fld>
            <a:endParaRPr lang="fi-FI" sz="1100" dirty="0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A829E3D4-CC4A-4C18-975C-3D0AAE5BFA07}"/>
              </a:ext>
            </a:extLst>
          </p:cNvPr>
          <p:cNvSpPr/>
          <p:nvPr/>
        </p:nvSpPr>
        <p:spPr>
          <a:xfrm>
            <a:off x="4105135" y="1655787"/>
            <a:ext cx="3745161" cy="28083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Avoimen tieteen koordinaatio</a:t>
            </a:r>
          </a:p>
        </p:txBody>
      </p:sp>
      <p:sp>
        <p:nvSpPr>
          <p:cNvPr id="7" name="Nuoli: Oikea 6">
            <a:extLst>
              <a:ext uri="{FF2B5EF4-FFF2-40B4-BE49-F238E27FC236}">
                <a16:creationId xmlns:a16="http://schemas.microsoft.com/office/drawing/2014/main" id="{91C68FD4-038B-445C-80D6-4CEA2AAE1AD8}"/>
              </a:ext>
            </a:extLst>
          </p:cNvPr>
          <p:cNvSpPr/>
          <p:nvPr/>
        </p:nvSpPr>
        <p:spPr>
          <a:xfrm rot="1031119">
            <a:off x="2695950" y="1262395"/>
            <a:ext cx="2160240" cy="151217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Luo ja osallistuu</a:t>
            </a:r>
          </a:p>
        </p:txBody>
      </p:sp>
      <p:sp>
        <p:nvSpPr>
          <p:cNvPr id="13" name="Ellipsi 12">
            <a:extLst>
              <a:ext uri="{FF2B5EF4-FFF2-40B4-BE49-F238E27FC236}">
                <a16:creationId xmlns:a16="http://schemas.microsoft.com/office/drawing/2014/main" id="{33389714-6241-4187-B4DD-9C8ADD3BF4BB}"/>
              </a:ext>
            </a:extLst>
          </p:cNvPr>
          <p:cNvSpPr/>
          <p:nvPr/>
        </p:nvSpPr>
        <p:spPr>
          <a:xfrm>
            <a:off x="219630" y="287636"/>
            <a:ext cx="2808312" cy="31683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Korkeakoulu- ja tutkimusyhteisö</a:t>
            </a:r>
          </a:p>
        </p:txBody>
      </p:sp>
      <p:sp>
        <p:nvSpPr>
          <p:cNvPr id="19" name="Nuoli: Alas 18">
            <a:extLst>
              <a:ext uri="{FF2B5EF4-FFF2-40B4-BE49-F238E27FC236}">
                <a16:creationId xmlns:a16="http://schemas.microsoft.com/office/drawing/2014/main" id="{36216D46-14D0-4138-8E79-A1BC1CFA98FB}"/>
              </a:ext>
            </a:extLst>
          </p:cNvPr>
          <p:cNvSpPr/>
          <p:nvPr/>
        </p:nvSpPr>
        <p:spPr>
          <a:xfrm rot="4171453">
            <a:off x="6751437" y="1145673"/>
            <a:ext cx="2124755" cy="1584175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Fasilitoi</a:t>
            </a:r>
          </a:p>
        </p:txBody>
      </p:sp>
      <p:sp>
        <p:nvSpPr>
          <p:cNvPr id="16" name="Suorakulmio: Pyöristetyt kulmat 15">
            <a:extLst>
              <a:ext uri="{FF2B5EF4-FFF2-40B4-BE49-F238E27FC236}">
                <a16:creationId xmlns:a16="http://schemas.microsoft.com/office/drawing/2014/main" id="{971A4D47-0859-4AE6-B8F3-3BD2C7CE25EF}"/>
              </a:ext>
            </a:extLst>
          </p:cNvPr>
          <p:cNvSpPr/>
          <p:nvPr/>
        </p:nvSpPr>
        <p:spPr>
          <a:xfrm>
            <a:off x="8281417" y="635269"/>
            <a:ext cx="2592288" cy="1584175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4400" b="1" dirty="0"/>
              <a:t>TSV</a:t>
            </a:r>
          </a:p>
        </p:txBody>
      </p:sp>
      <p:sp>
        <p:nvSpPr>
          <p:cNvPr id="20" name="Nuoli: Oikea 19">
            <a:extLst>
              <a:ext uri="{FF2B5EF4-FFF2-40B4-BE49-F238E27FC236}">
                <a16:creationId xmlns:a16="http://schemas.microsoft.com/office/drawing/2014/main" id="{6E234E82-310A-4803-92F8-CF66DC787258}"/>
              </a:ext>
            </a:extLst>
          </p:cNvPr>
          <p:cNvSpPr/>
          <p:nvPr/>
        </p:nvSpPr>
        <p:spPr>
          <a:xfrm>
            <a:off x="4816296" y="5000626"/>
            <a:ext cx="3034000" cy="1195712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Toteuttaa</a:t>
            </a:r>
          </a:p>
        </p:txBody>
      </p:sp>
      <p:sp>
        <p:nvSpPr>
          <p:cNvPr id="21" name="Nuoli: Oikea 20">
            <a:extLst>
              <a:ext uri="{FF2B5EF4-FFF2-40B4-BE49-F238E27FC236}">
                <a16:creationId xmlns:a16="http://schemas.microsoft.com/office/drawing/2014/main" id="{6CCF8467-8A72-4F67-90DC-C13F690E29C8}"/>
              </a:ext>
            </a:extLst>
          </p:cNvPr>
          <p:cNvSpPr/>
          <p:nvPr/>
        </p:nvSpPr>
        <p:spPr>
          <a:xfrm rot="16973577">
            <a:off x="1430381" y="3239962"/>
            <a:ext cx="1803309" cy="1224136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On osa</a:t>
            </a:r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1A843E6C-6B62-4609-8BF3-35E4345039A5}"/>
              </a:ext>
            </a:extLst>
          </p:cNvPr>
          <p:cNvSpPr/>
          <p:nvPr/>
        </p:nvSpPr>
        <p:spPr>
          <a:xfrm>
            <a:off x="1647943" y="4536106"/>
            <a:ext cx="3168353" cy="180020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400" b="1" dirty="0"/>
              <a:t>Avointa </a:t>
            </a:r>
            <a:r>
              <a:rPr lang="fi-FI" sz="2400" b="1"/>
              <a:t>oppimista kehittävät </a:t>
            </a:r>
            <a:r>
              <a:rPr lang="fi-FI" sz="2400" b="1" dirty="0"/>
              <a:t>organisaatiot</a:t>
            </a:r>
          </a:p>
        </p:txBody>
      </p:sp>
    </p:spTree>
    <p:extLst>
      <p:ext uri="{BB962C8B-B14F-4D97-AF65-F5344CB8AC3E}">
        <p14:creationId xmlns:p14="http://schemas.microsoft.com/office/powerpoint/2010/main" val="269526433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B149-9983-4F3F-A7B5-7F613189F605}" type="datetime3">
              <a:rPr lang="en-US" sz="1100" smtClean="0"/>
              <a:pPr/>
              <a:t>14 May 2020</a:t>
            </a:fld>
            <a:endParaRPr lang="fi-FI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z="1100" smtClean="0"/>
              <a:pPr/>
              <a:t>5</a:t>
            </a:fld>
            <a:endParaRPr lang="fi-FI" sz="1100" dirty="0"/>
          </a:p>
        </p:txBody>
      </p:sp>
      <p:sp>
        <p:nvSpPr>
          <p:cNvPr id="2" name="Suorakulmio: Pyöristetyt kulmat 1">
            <a:extLst>
              <a:ext uri="{FF2B5EF4-FFF2-40B4-BE49-F238E27FC236}">
                <a16:creationId xmlns:a16="http://schemas.microsoft.com/office/drawing/2014/main" id="{FA48EFDC-5650-4B3D-A94E-6FAF8D871854}"/>
              </a:ext>
            </a:extLst>
          </p:cNvPr>
          <p:cNvSpPr/>
          <p:nvPr/>
        </p:nvSpPr>
        <p:spPr>
          <a:xfrm>
            <a:off x="1503412" y="143619"/>
            <a:ext cx="5976664" cy="6624736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200" b="1" dirty="0"/>
              <a:t>Oppimisen ja oppimateriaalien avoimuuden linjaus</a:t>
            </a:r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CD5AB69E-395C-4365-8579-198AEDC37D14}"/>
              </a:ext>
            </a:extLst>
          </p:cNvPr>
          <p:cNvSpPr/>
          <p:nvPr/>
        </p:nvSpPr>
        <p:spPr>
          <a:xfrm>
            <a:off x="2736801" y="575667"/>
            <a:ext cx="3312368" cy="1944216"/>
          </a:xfrm>
          <a:prstGeom prst="roundRect">
            <a:avLst/>
          </a:prstGeom>
          <a:noFill/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200" b="1" dirty="0"/>
              <a:t>Yhteiset periaatteet</a:t>
            </a:r>
          </a:p>
        </p:txBody>
      </p:sp>
      <p:sp>
        <p:nvSpPr>
          <p:cNvPr id="10" name="Suorakulmio: Pyöristetyt kulmat 9">
            <a:extLst>
              <a:ext uri="{FF2B5EF4-FFF2-40B4-BE49-F238E27FC236}">
                <a16:creationId xmlns:a16="http://schemas.microsoft.com/office/drawing/2014/main" id="{02171195-B210-4C0F-BAD8-899E0E274922}"/>
              </a:ext>
            </a:extLst>
          </p:cNvPr>
          <p:cNvSpPr/>
          <p:nvPr/>
        </p:nvSpPr>
        <p:spPr>
          <a:xfrm>
            <a:off x="2115331" y="4232731"/>
            <a:ext cx="4752826" cy="2232247"/>
          </a:xfrm>
          <a:prstGeom prst="roundRect">
            <a:avLst/>
          </a:pr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2800" b="1" dirty="0"/>
          </a:p>
        </p:txBody>
      </p:sp>
      <p:sp>
        <p:nvSpPr>
          <p:cNvPr id="11" name="Suorakulmio: Pyöristetyt kulmat 10">
            <a:extLst>
              <a:ext uri="{FF2B5EF4-FFF2-40B4-BE49-F238E27FC236}">
                <a16:creationId xmlns:a16="http://schemas.microsoft.com/office/drawing/2014/main" id="{3C6C478C-7C3E-4D39-BAF8-2FAD1E3B6F5D}"/>
              </a:ext>
            </a:extLst>
          </p:cNvPr>
          <p:cNvSpPr/>
          <p:nvPr/>
        </p:nvSpPr>
        <p:spPr>
          <a:xfrm>
            <a:off x="2736801" y="5604885"/>
            <a:ext cx="3600400" cy="792088"/>
          </a:xfrm>
          <a:prstGeom prst="roundRect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400" b="1" dirty="0"/>
              <a:t>Tavoitteet ja toimenpiteet</a:t>
            </a:r>
          </a:p>
        </p:txBody>
      </p:sp>
      <p:sp>
        <p:nvSpPr>
          <p:cNvPr id="12" name="Ellipsi 11">
            <a:extLst>
              <a:ext uri="{FF2B5EF4-FFF2-40B4-BE49-F238E27FC236}">
                <a16:creationId xmlns:a16="http://schemas.microsoft.com/office/drawing/2014/main" id="{9E4083B0-F80A-4176-A684-D13E0B9EB66B}"/>
              </a:ext>
            </a:extLst>
          </p:cNvPr>
          <p:cNvSpPr/>
          <p:nvPr/>
        </p:nvSpPr>
        <p:spPr>
          <a:xfrm>
            <a:off x="9145513" y="2663899"/>
            <a:ext cx="2808312" cy="18722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400" b="1" dirty="0"/>
              <a:t>Suositukset</a:t>
            </a:r>
          </a:p>
        </p:txBody>
      </p:sp>
      <p:sp>
        <p:nvSpPr>
          <p:cNvPr id="17" name="Nuoli: Oikea 16">
            <a:extLst>
              <a:ext uri="{FF2B5EF4-FFF2-40B4-BE49-F238E27FC236}">
                <a16:creationId xmlns:a16="http://schemas.microsoft.com/office/drawing/2014/main" id="{79F2B52D-43D2-47AF-8DC8-1F65E60F43D1}"/>
              </a:ext>
            </a:extLst>
          </p:cNvPr>
          <p:cNvSpPr/>
          <p:nvPr/>
        </p:nvSpPr>
        <p:spPr>
          <a:xfrm>
            <a:off x="7345313" y="3023939"/>
            <a:ext cx="1800200" cy="1296144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Tarkentavat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B7838449-8271-4F64-A845-950E6368BB68}"/>
              </a:ext>
            </a:extLst>
          </p:cNvPr>
          <p:cNvSpPr txBox="1"/>
          <p:nvPr/>
        </p:nvSpPr>
        <p:spPr>
          <a:xfrm flipH="1">
            <a:off x="3024833" y="4631388"/>
            <a:ext cx="3024336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3600" b="1" spc="-40" dirty="0">
                <a:solidFill>
                  <a:schemeClr val="accent1"/>
                </a:solidFill>
              </a:rPr>
              <a:t>Osalinjaukset</a:t>
            </a:r>
          </a:p>
        </p:txBody>
      </p:sp>
    </p:spTree>
    <p:extLst>
      <p:ext uri="{BB962C8B-B14F-4D97-AF65-F5344CB8AC3E}">
        <p14:creationId xmlns:p14="http://schemas.microsoft.com/office/powerpoint/2010/main" val="361244041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B149-9983-4F3F-A7B5-7F613189F605}" type="datetime3">
              <a:rPr lang="en-US" sz="1100" smtClean="0"/>
              <a:pPr/>
              <a:t>14 May 2020</a:t>
            </a:fld>
            <a:endParaRPr lang="fi-FI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z="1100" smtClean="0"/>
              <a:pPr/>
              <a:t>6</a:t>
            </a:fld>
            <a:endParaRPr lang="fi-FI" sz="1100" dirty="0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A829E3D4-CC4A-4C18-975C-3D0AAE5BFA07}"/>
              </a:ext>
            </a:extLst>
          </p:cNvPr>
          <p:cNvSpPr/>
          <p:nvPr/>
        </p:nvSpPr>
        <p:spPr>
          <a:xfrm>
            <a:off x="2730802" y="1122435"/>
            <a:ext cx="6028137" cy="388843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Avoimen tieteen koordinaatio</a:t>
            </a:r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1A843E6C-6B62-4609-8BF3-35E4345039A5}"/>
              </a:ext>
            </a:extLst>
          </p:cNvPr>
          <p:cNvSpPr/>
          <p:nvPr/>
        </p:nvSpPr>
        <p:spPr>
          <a:xfrm>
            <a:off x="8160581" y="3852032"/>
            <a:ext cx="3960441" cy="252028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400" b="1" dirty="0"/>
              <a:t>Korkeakoulut huolehtivat omissa laatujärjestelmissään opetuksen kokonaislaadusta.</a:t>
            </a:r>
          </a:p>
        </p:txBody>
      </p:sp>
      <p:sp>
        <p:nvSpPr>
          <p:cNvPr id="7" name="Nuoli: Oikea 6">
            <a:extLst>
              <a:ext uri="{FF2B5EF4-FFF2-40B4-BE49-F238E27FC236}">
                <a16:creationId xmlns:a16="http://schemas.microsoft.com/office/drawing/2014/main" id="{91C68FD4-038B-445C-80D6-4CEA2AAE1AD8}"/>
              </a:ext>
            </a:extLst>
          </p:cNvPr>
          <p:cNvSpPr/>
          <p:nvPr/>
        </p:nvSpPr>
        <p:spPr>
          <a:xfrm rot="802409">
            <a:off x="4609554" y="4145223"/>
            <a:ext cx="4105138" cy="173129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Avoimen oppimisen ja oppimateriaalien laatukriteerit (2021 alkaen)</a:t>
            </a:r>
          </a:p>
        </p:txBody>
      </p:sp>
      <p:sp>
        <p:nvSpPr>
          <p:cNvPr id="13" name="Nuoli: Oikea 12">
            <a:extLst>
              <a:ext uri="{FF2B5EF4-FFF2-40B4-BE49-F238E27FC236}">
                <a16:creationId xmlns:a16="http://schemas.microsoft.com/office/drawing/2014/main" id="{4F4D7DC3-83B3-4652-BF2B-A1DB921A1DB6}"/>
              </a:ext>
            </a:extLst>
          </p:cNvPr>
          <p:cNvSpPr/>
          <p:nvPr/>
        </p:nvSpPr>
        <p:spPr>
          <a:xfrm rot="1031119">
            <a:off x="2480438" y="1315564"/>
            <a:ext cx="2160240" cy="151217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Luo ja osallistuu</a:t>
            </a:r>
          </a:p>
        </p:txBody>
      </p:sp>
      <p:sp>
        <p:nvSpPr>
          <p:cNvPr id="14" name="Ellipsi 13">
            <a:extLst>
              <a:ext uri="{FF2B5EF4-FFF2-40B4-BE49-F238E27FC236}">
                <a16:creationId xmlns:a16="http://schemas.microsoft.com/office/drawing/2014/main" id="{DA910DBE-468C-49D8-AFCA-AFD8B4CCE05E}"/>
              </a:ext>
            </a:extLst>
          </p:cNvPr>
          <p:cNvSpPr/>
          <p:nvPr/>
        </p:nvSpPr>
        <p:spPr>
          <a:xfrm>
            <a:off x="-25525" y="42881"/>
            <a:ext cx="2808312" cy="31683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Korkeakoulu- ja tutkimusyhteisö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4058B3B9-F3AA-467C-91C0-6010F8CF3111}"/>
              </a:ext>
            </a:extLst>
          </p:cNvPr>
          <p:cNvSpPr txBox="1"/>
          <p:nvPr/>
        </p:nvSpPr>
        <p:spPr>
          <a:xfrm flipH="1">
            <a:off x="7345313" y="486001"/>
            <a:ext cx="4169953" cy="108836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6600" b="1" spc="-40" dirty="0">
                <a:solidFill>
                  <a:schemeClr val="accent1"/>
                </a:solidFill>
              </a:rPr>
              <a:t>Periaate 1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6EC0F138-28B9-4D91-9032-3B29F6802094}"/>
              </a:ext>
            </a:extLst>
          </p:cNvPr>
          <p:cNvSpPr txBox="1"/>
          <p:nvPr/>
        </p:nvSpPr>
        <p:spPr>
          <a:xfrm flipH="1">
            <a:off x="576561" y="4346372"/>
            <a:ext cx="4827693" cy="191936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4000" b="1" spc="-40" dirty="0">
                <a:solidFill>
                  <a:schemeClr val="accent1"/>
                </a:solidFill>
              </a:rPr>
              <a:t>Opetuksen ja oppimateriaalien laatu</a:t>
            </a:r>
          </a:p>
        </p:txBody>
      </p:sp>
    </p:spTree>
    <p:extLst>
      <p:ext uri="{BB962C8B-B14F-4D97-AF65-F5344CB8AC3E}">
        <p14:creationId xmlns:p14="http://schemas.microsoft.com/office/powerpoint/2010/main" val="370132421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B149-9983-4F3F-A7B5-7F613189F605}" type="datetime3">
              <a:rPr lang="en-US" sz="1100" smtClean="0"/>
              <a:pPr/>
              <a:t>14 May 2020</a:t>
            </a:fld>
            <a:endParaRPr lang="fi-FI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z="1100" smtClean="0"/>
              <a:pPr/>
              <a:t>7</a:t>
            </a:fld>
            <a:endParaRPr lang="fi-FI" sz="1100" dirty="0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A829E3D4-CC4A-4C18-975C-3D0AAE5BFA07}"/>
              </a:ext>
            </a:extLst>
          </p:cNvPr>
          <p:cNvSpPr/>
          <p:nvPr/>
        </p:nvSpPr>
        <p:spPr>
          <a:xfrm>
            <a:off x="2372253" y="1368720"/>
            <a:ext cx="5581234" cy="41745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Avoimen tieteen koordinaatio</a:t>
            </a:r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1A843E6C-6B62-4609-8BF3-35E4345039A5}"/>
              </a:ext>
            </a:extLst>
          </p:cNvPr>
          <p:cNvSpPr/>
          <p:nvPr/>
        </p:nvSpPr>
        <p:spPr>
          <a:xfrm>
            <a:off x="8137897" y="3888035"/>
            <a:ext cx="3960441" cy="252028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buFontTx/>
              <a:buChar char="-"/>
            </a:pPr>
            <a:r>
              <a:rPr lang="fi-FI" sz="2400" b="1" dirty="0"/>
              <a:t>Tekijä päättää viime kädessä avaamisesta</a:t>
            </a:r>
          </a:p>
          <a:p>
            <a:pPr marL="342900" indent="-342900">
              <a:buFontTx/>
              <a:buChar char="-"/>
            </a:pPr>
            <a:r>
              <a:rPr lang="fi-FI" sz="2400" b="1" dirty="0"/>
              <a:t>CC-lisenssit suositeltu väline</a:t>
            </a:r>
          </a:p>
          <a:p>
            <a:pPr marL="342900" indent="-342900">
              <a:buFontTx/>
              <a:buChar char="-"/>
            </a:pPr>
            <a:r>
              <a:rPr lang="fi-FI" sz="2400" b="1" dirty="0"/>
              <a:t>Sopiminen suunnitteluvaiheessa</a:t>
            </a:r>
          </a:p>
        </p:txBody>
      </p:sp>
      <p:sp>
        <p:nvSpPr>
          <p:cNvPr id="7" name="Nuoli: Oikea 6">
            <a:extLst>
              <a:ext uri="{FF2B5EF4-FFF2-40B4-BE49-F238E27FC236}">
                <a16:creationId xmlns:a16="http://schemas.microsoft.com/office/drawing/2014/main" id="{91C68FD4-038B-445C-80D6-4CEA2AAE1AD8}"/>
              </a:ext>
            </a:extLst>
          </p:cNvPr>
          <p:cNvSpPr/>
          <p:nvPr/>
        </p:nvSpPr>
        <p:spPr>
          <a:xfrm rot="895002">
            <a:off x="6389509" y="2052993"/>
            <a:ext cx="3312368" cy="1728193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Suositus (2020): tekijänoikeudet, lisensointi, tietosuoja jne.</a:t>
            </a:r>
          </a:p>
        </p:txBody>
      </p:sp>
      <p:sp>
        <p:nvSpPr>
          <p:cNvPr id="9" name="Nuoli: Oikea 8">
            <a:extLst>
              <a:ext uri="{FF2B5EF4-FFF2-40B4-BE49-F238E27FC236}">
                <a16:creationId xmlns:a16="http://schemas.microsoft.com/office/drawing/2014/main" id="{F612F583-B1A5-4AF4-82E9-47565FBDB813}"/>
              </a:ext>
            </a:extLst>
          </p:cNvPr>
          <p:cNvSpPr/>
          <p:nvPr/>
        </p:nvSpPr>
        <p:spPr>
          <a:xfrm rot="896256">
            <a:off x="4451937" y="3861781"/>
            <a:ext cx="3833628" cy="208293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Selvitys immateriaali-oikeuksista (2021 alkaen)</a:t>
            </a:r>
          </a:p>
        </p:txBody>
      </p:sp>
      <p:sp>
        <p:nvSpPr>
          <p:cNvPr id="14" name="Nuoli: Oikea 13">
            <a:extLst>
              <a:ext uri="{FF2B5EF4-FFF2-40B4-BE49-F238E27FC236}">
                <a16:creationId xmlns:a16="http://schemas.microsoft.com/office/drawing/2014/main" id="{BDB5BEF5-01C5-443F-9A3C-4A8A94CF2CE6}"/>
              </a:ext>
            </a:extLst>
          </p:cNvPr>
          <p:cNvSpPr/>
          <p:nvPr/>
        </p:nvSpPr>
        <p:spPr>
          <a:xfrm rot="1031119">
            <a:off x="2174679" y="1450699"/>
            <a:ext cx="2160240" cy="151217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Luo ja osallistuu</a:t>
            </a:r>
          </a:p>
        </p:txBody>
      </p:sp>
      <p:sp>
        <p:nvSpPr>
          <p:cNvPr id="15" name="Ellipsi 14">
            <a:extLst>
              <a:ext uri="{FF2B5EF4-FFF2-40B4-BE49-F238E27FC236}">
                <a16:creationId xmlns:a16="http://schemas.microsoft.com/office/drawing/2014/main" id="{D001063F-D660-400B-9F57-1F5436292B13}"/>
              </a:ext>
            </a:extLst>
          </p:cNvPr>
          <p:cNvSpPr/>
          <p:nvPr/>
        </p:nvSpPr>
        <p:spPr>
          <a:xfrm>
            <a:off x="-148985" y="-48023"/>
            <a:ext cx="2808312" cy="31683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Korkeakoulu- ja tutkimusyhteisö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5805A1FF-31CC-4F4E-8FF7-08B8C43F13B9}"/>
              </a:ext>
            </a:extLst>
          </p:cNvPr>
          <p:cNvSpPr txBox="1"/>
          <p:nvPr/>
        </p:nvSpPr>
        <p:spPr>
          <a:xfrm flipH="1">
            <a:off x="7345313" y="486001"/>
            <a:ext cx="4169953" cy="108836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6600" b="1" spc="-40" dirty="0">
                <a:solidFill>
                  <a:schemeClr val="accent1"/>
                </a:solidFill>
              </a:rPr>
              <a:t>Periaate 2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080C8A8E-C9DA-4479-BB6A-592E66204FD7}"/>
              </a:ext>
            </a:extLst>
          </p:cNvPr>
          <p:cNvSpPr txBox="1"/>
          <p:nvPr/>
        </p:nvSpPr>
        <p:spPr>
          <a:xfrm flipH="1">
            <a:off x="144513" y="4532273"/>
            <a:ext cx="4827693" cy="130380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4000" b="1" spc="-40" dirty="0">
                <a:solidFill>
                  <a:schemeClr val="accent1"/>
                </a:solidFill>
              </a:rPr>
              <a:t>Tekijän- ja</a:t>
            </a:r>
            <a:br>
              <a:rPr lang="fi-FI" sz="4000" b="1" spc="-40" dirty="0">
                <a:solidFill>
                  <a:schemeClr val="accent1"/>
                </a:solidFill>
              </a:rPr>
            </a:br>
            <a:r>
              <a:rPr lang="fi-FI" sz="4000" b="1" spc="-40" dirty="0">
                <a:solidFill>
                  <a:schemeClr val="accent1"/>
                </a:solidFill>
              </a:rPr>
              <a:t>muut oikeudet</a:t>
            </a:r>
          </a:p>
        </p:txBody>
      </p:sp>
    </p:spTree>
    <p:extLst>
      <p:ext uri="{BB962C8B-B14F-4D97-AF65-F5344CB8AC3E}">
        <p14:creationId xmlns:p14="http://schemas.microsoft.com/office/powerpoint/2010/main" val="372292814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B149-9983-4F3F-A7B5-7F613189F605}" type="datetime3">
              <a:rPr lang="en-US" sz="1100" smtClean="0"/>
              <a:pPr/>
              <a:t>14 May 2020</a:t>
            </a:fld>
            <a:endParaRPr lang="fi-FI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z="1100" smtClean="0"/>
              <a:pPr/>
              <a:t>8</a:t>
            </a:fld>
            <a:endParaRPr lang="fi-FI" sz="1100" dirty="0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A829E3D4-CC4A-4C18-975C-3D0AAE5BFA07}"/>
              </a:ext>
            </a:extLst>
          </p:cNvPr>
          <p:cNvSpPr/>
          <p:nvPr/>
        </p:nvSpPr>
        <p:spPr>
          <a:xfrm>
            <a:off x="1939795" y="2565470"/>
            <a:ext cx="4465167" cy="398686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Avoimen tieteen koordinaatio</a:t>
            </a:r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1A843E6C-6B62-4609-8BF3-35E4345039A5}"/>
              </a:ext>
            </a:extLst>
          </p:cNvPr>
          <p:cNvSpPr/>
          <p:nvPr/>
        </p:nvSpPr>
        <p:spPr>
          <a:xfrm>
            <a:off x="8114414" y="2389629"/>
            <a:ext cx="3960441" cy="252028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buFontTx/>
              <a:buChar char="-"/>
            </a:pPr>
            <a:r>
              <a:rPr lang="fi-FI" sz="2400" b="1" dirty="0"/>
              <a:t>Inklusiivisuus</a:t>
            </a:r>
          </a:p>
          <a:p>
            <a:pPr marL="342900" indent="-342900">
              <a:buFontTx/>
              <a:buChar char="-"/>
            </a:pPr>
            <a:r>
              <a:rPr lang="fi-FI" sz="2400" b="1" dirty="0"/>
              <a:t>Tasa-arvo</a:t>
            </a:r>
          </a:p>
          <a:p>
            <a:pPr marL="342900" indent="-342900">
              <a:buFontTx/>
              <a:buChar char="-"/>
            </a:pPr>
            <a:r>
              <a:rPr lang="fi-FI" sz="2400" b="1" dirty="0"/>
              <a:t>Kielellinen ja kulttuurinen moninaisuus</a:t>
            </a:r>
          </a:p>
        </p:txBody>
      </p:sp>
      <p:sp>
        <p:nvSpPr>
          <p:cNvPr id="7" name="Nuoli: Oikea 6">
            <a:extLst>
              <a:ext uri="{FF2B5EF4-FFF2-40B4-BE49-F238E27FC236}">
                <a16:creationId xmlns:a16="http://schemas.microsoft.com/office/drawing/2014/main" id="{91C68FD4-038B-445C-80D6-4CEA2AAE1AD8}"/>
              </a:ext>
            </a:extLst>
          </p:cNvPr>
          <p:cNvSpPr/>
          <p:nvPr/>
        </p:nvSpPr>
        <p:spPr>
          <a:xfrm rot="20675995">
            <a:off x="5491857" y="4337149"/>
            <a:ext cx="3312368" cy="1728193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Suositus (2022): vastuulliset opetussisällöt ja oppimateriaalit</a:t>
            </a:r>
          </a:p>
        </p:txBody>
      </p:sp>
      <p:sp>
        <p:nvSpPr>
          <p:cNvPr id="14" name="Nuoli: Oikea 13">
            <a:extLst>
              <a:ext uri="{FF2B5EF4-FFF2-40B4-BE49-F238E27FC236}">
                <a16:creationId xmlns:a16="http://schemas.microsoft.com/office/drawing/2014/main" id="{33AC6FD6-6931-419D-910C-42156E2877E7}"/>
              </a:ext>
            </a:extLst>
          </p:cNvPr>
          <p:cNvSpPr/>
          <p:nvPr/>
        </p:nvSpPr>
        <p:spPr>
          <a:xfrm rot="1497372">
            <a:off x="7634948" y="1179756"/>
            <a:ext cx="2527869" cy="144016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Kannustaa huomioimaan</a:t>
            </a:r>
          </a:p>
        </p:txBody>
      </p:sp>
      <p:sp>
        <p:nvSpPr>
          <p:cNvPr id="16" name="Nuoli: Oikea 15">
            <a:extLst>
              <a:ext uri="{FF2B5EF4-FFF2-40B4-BE49-F238E27FC236}">
                <a16:creationId xmlns:a16="http://schemas.microsoft.com/office/drawing/2014/main" id="{A1F0ED2B-ABF1-4C83-9FAF-4CB7A98FD282}"/>
              </a:ext>
            </a:extLst>
          </p:cNvPr>
          <p:cNvSpPr/>
          <p:nvPr/>
        </p:nvSpPr>
        <p:spPr>
          <a:xfrm rot="1799522">
            <a:off x="2174679" y="1450699"/>
            <a:ext cx="2160240" cy="151217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Luo ja osallistuu</a:t>
            </a:r>
          </a:p>
        </p:txBody>
      </p:sp>
      <p:sp>
        <p:nvSpPr>
          <p:cNvPr id="15" name="Ellipsi 14">
            <a:extLst>
              <a:ext uri="{FF2B5EF4-FFF2-40B4-BE49-F238E27FC236}">
                <a16:creationId xmlns:a16="http://schemas.microsoft.com/office/drawing/2014/main" id="{021D6D9C-4B3D-41E1-BA3F-1A5A168C3048}"/>
              </a:ext>
            </a:extLst>
          </p:cNvPr>
          <p:cNvSpPr/>
          <p:nvPr/>
        </p:nvSpPr>
        <p:spPr>
          <a:xfrm>
            <a:off x="-143519" y="0"/>
            <a:ext cx="2808312" cy="31683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Korkeakoulu- ja tutkimusyhteisö</a:t>
            </a: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7CE67AA7-885F-44E5-BD85-F8A859A8EB77}"/>
              </a:ext>
            </a:extLst>
          </p:cNvPr>
          <p:cNvSpPr/>
          <p:nvPr/>
        </p:nvSpPr>
        <p:spPr>
          <a:xfrm>
            <a:off x="4213002" y="215627"/>
            <a:ext cx="3745161" cy="20882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2800" b="1" dirty="0" err="1"/>
              <a:t>UNESCOn</a:t>
            </a:r>
            <a:r>
              <a:rPr lang="fi-FI" sz="2800" b="1" dirty="0"/>
              <a:t> suositus avoimista oppimateriaaleista (2019)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153FFDE2-C65D-44C1-AE62-A87CB6E5064D}"/>
              </a:ext>
            </a:extLst>
          </p:cNvPr>
          <p:cNvSpPr txBox="1"/>
          <p:nvPr/>
        </p:nvSpPr>
        <p:spPr>
          <a:xfrm flipH="1">
            <a:off x="7976541" y="161328"/>
            <a:ext cx="4169953" cy="108836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6600" b="1" spc="-40" dirty="0">
                <a:solidFill>
                  <a:schemeClr val="accent1"/>
                </a:solidFill>
              </a:rPr>
              <a:t>Periaate 3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52579265-605E-4FED-88F5-1DF4792FFF9D}"/>
              </a:ext>
            </a:extLst>
          </p:cNvPr>
          <p:cNvSpPr txBox="1"/>
          <p:nvPr/>
        </p:nvSpPr>
        <p:spPr>
          <a:xfrm flipH="1">
            <a:off x="8898882" y="4926631"/>
            <a:ext cx="4827693" cy="130380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4000" b="1" spc="-40" dirty="0">
                <a:solidFill>
                  <a:schemeClr val="accent1"/>
                </a:solidFill>
              </a:rPr>
              <a:t>Oppijoiden moninaisuus</a:t>
            </a:r>
          </a:p>
        </p:txBody>
      </p:sp>
    </p:spTree>
    <p:extLst>
      <p:ext uri="{BB962C8B-B14F-4D97-AF65-F5344CB8AC3E}">
        <p14:creationId xmlns:p14="http://schemas.microsoft.com/office/powerpoint/2010/main" val="397984165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B149-9983-4F3F-A7B5-7F613189F605}" type="datetime3">
              <a:rPr lang="en-US" sz="1100" smtClean="0"/>
              <a:pPr/>
              <a:t>14 May 2020</a:t>
            </a:fld>
            <a:endParaRPr lang="fi-FI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z="1100" smtClean="0"/>
              <a:pPr/>
              <a:t>9</a:t>
            </a:fld>
            <a:endParaRPr lang="fi-FI" sz="1100" dirty="0"/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A829E3D4-CC4A-4C18-975C-3D0AAE5BFA07}"/>
              </a:ext>
            </a:extLst>
          </p:cNvPr>
          <p:cNvSpPr/>
          <p:nvPr/>
        </p:nvSpPr>
        <p:spPr>
          <a:xfrm>
            <a:off x="1648784" y="2328759"/>
            <a:ext cx="4805049" cy="366970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Avoimen tieteen koordinaatio</a:t>
            </a:r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1A843E6C-6B62-4609-8BF3-35E4345039A5}"/>
              </a:ext>
            </a:extLst>
          </p:cNvPr>
          <p:cNvSpPr/>
          <p:nvPr/>
        </p:nvSpPr>
        <p:spPr>
          <a:xfrm>
            <a:off x="7972236" y="2096513"/>
            <a:ext cx="3960441" cy="252028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i-FI" sz="2400" b="1" dirty="0"/>
              <a:t>Organisaatiotasoiset käytännöt:</a:t>
            </a:r>
          </a:p>
          <a:p>
            <a:pPr marL="342900" indent="-342900">
              <a:buFontTx/>
              <a:buChar char="-"/>
            </a:pPr>
            <a:r>
              <a:rPr lang="fi-FI" sz="2400" b="1" dirty="0"/>
              <a:t>Meritoituminen</a:t>
            </a:r>
          </a:p>
          <a:p>
            <a:pPr marL="342900" indent="-342900">
              <a:buFontTx/>
              <a:buChar char="-"/>
            </a:pPr>
            <a:r>
              <a:rPr lang="fi-FI" sz="2400" b="1" dirty="0"/>
              <a:t>Työaikasuunnitelma</a:t>
            </a:r>
          </a:p>
          <a:p>
            <a:pPr marL="342900" indent="-342900">
              <a:buFontTx/>
              <a:buChar char="-"/>
            </a:pPr>
            <a:r>
              <a:rPr lang="fi-FI" sz="2400" b="1" dirty="0"/>
              <a:t>Resursointi</a:t>
            </a:r>
          </a:p>
          <a:p>
            <a:pPr marL="342900" indent="-342900">
              <a:buFontTx/>
              <a:buChar char="-"/>
            </a:pPr>
            <a:r>
              <a:rPr lang="fi-FI" sz="2400" b="1" dirty="0"/>
              <a:t>Palkkiot/palkkaus</a:t>
            </a:r>
          </a:p>
        </p:txBody>
      </p:sp>
      <p:sp>
        <p:nvSpPr>
          <p:cNvPr id="7" name="Nuoli: Oikea 6">
            <a:extLst>
              <a:ext uri="{FF2B5EF4-FFF2-40B4-BE49-F238E27FC236}">
                <a16:creationId xmlns:a16="http://schemas.microsoft.com/office/drawing/2014/main" id="{91C68FD4-038B-445C-80D6-4CEA2AAE1AD8}"/>
              </a:ext>
            </a:extLst>
          </p:cNvPr>
          <p:cNvSpPr/>
          <p:nvPr/>
        </p:nvSpPr>
        <p:spPr>
          <a:xfrm rot="20552185">
            <a:off x="5224034" y="4294937"/>
            <a:ext cx="3312368" cy="1728193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Suositus (2023): kehitystyön huomioiminen työssä ja meritoitumisessa</a:t>
            </a:r>
          </a:p>
        </p:txBody>
      </p:sp>
      <p:sp>
        <p:nvSpPr>
          <p:cNvPr id="10" name="Nuoli: Oikea 9">
            <a:extLst>
              <a:ext uri="{FF2B5EF4-FFF2-40B4-BE49-F238E27FC236}">
                <a16:creationId xmlns:a16="http://schemas.microsoft.com/office/drawing/2014/main" id="{2C2B0095-0EF0-4777-AF0C-08CB829A0139}"/>
              </a:ext>
            </a:extLst>
          </p:cNvPr>
          <p:cNvSpPr/>
          <p:nvPr/>
        </p:nvSpPr>
        <p:spPr>
          <a:xfrm>
            <a:off x="4652442" y="2375867"/>
            <a:ext cx="3312368" cy="1728193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Mittarit/tietopohja avoimen oppimisen kehittämisestä</a:t>
            </a:r>
          </a:p>
        </p:txBody>
      </p:sp>
      <p:sp>
        <p:nvSpPr>
          <p:cNvPr id="16" name="Nuoli: Oikea 15">
            <a:extLst>
              <a:ext uri="{FF2B5EF4-FFF2-40B4-BE49-F238E27FC236}">
                <a16:creationId xmlns:a16="http://schemas.microsoft.com/office/drawing/2014/main" id="{1DDFE329-EB42-457F-8673-67FA1B6CA301}"/>
              </a:ext>
            </a:extLst>
          </p:cNvPr>
          <p:cNvSpPr/>
          <p:nvPr/>
        </p:nvSpPr>
        <p:spPr>
          <a:xfrm rot="1799522">
            <a:off x="2174679" y="1450699"/>
            <a:ext cx="2160240" cy="151217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dirty="0"/>
              <a:t>Luo ja osallistuu</a:t>
            </a:r>
          </a:p>
        </p:txBody>
      </p:sp>
      <p:sp>
        <p:nvSpPr>
          <p:cNvPr id="15" name="Ellipsi 14">
            <a:extLst>
              <a:ext uri="{FF2B5EF4-FFF2-40B4-BE49-F238E27FC236}">
                <a16:creationId xmlns:a16="http://schemas.microsoft.com/office/drawing/2014/main" id="{1218A4FB-4F0E-47C6-8D52-BE387BE7A9B2}"/>
              </a:ext>
            </a:extLst>
          </p:cNvPr>
          <p:cNvSpPr/>
          <p:nvPr/>
        </p:nvSpPr>
        <p:spPr>
          <a:xfrm>
            <a:off x="-143519" y="0"/>
            <a:ext cx="2808312" cy="31683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Korkeakoulu- ja tutkimusyhteisö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05FFA12D-45D1-42CC-927D-70D82BFD3614}"/>
              </a:ext>
            </a:extLst>
          </p:cNvPr>
          <p:cNvSpPr txBox="1"/>
          <p:nvPr/>
        </p:nvSpPr>
        <p:spPr>
          <a:xfrm flipH="1">
            <a:off x="7345313" y="486001"/>
            <a:ext cx="4169953" cy="108836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6600" b="1" spc="-40" dirty="0">
                <a:solidFill>
                  <a:schemeClr val="accent1"/>
                </a:solidFill>
              </a:rPr>
              <a:t>Periaate 4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9DCD5051-2EDE-4EB9-9EEA-32827A4634EF}"/>
              </a:ext>
            </a:extLst>
          </p:cNvPr>
          <p:cNvSpPr txBox="1"/>
          <p:nvPr/>
        </p:nvSpPr>
        <p:spPr>
          <a:xfrm flipH="1">
            <a:off x="8425433" y="4800435"/>
            <a:ext cx="4827693" cy="130380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4000" b="1" spc="-40" dirty="0">
                <a:solidFill>
                  <a:schemeClr val="accent1"/>
                </a:solidFill>
              </a:rPr>
              <a:t>Avaamistyön arvostaminen</a:t>
            </a:r>
          </a:p>
        </p:txBody>
      </p:sp>
    </p:spTree>
    <p:extLst>
      <p:ext uri="{BB962C8B-B14F-4D97-AF65-F5344CB8AC3E}">
        <p14:creationId xmlns:p14="http://schemas.microsoft.com/office/powerpoint/2010/main" val="411111929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sv-ppt-template-20190731">
  <a:themeElements>
    <a:clrScheme name="TSV">
      <a:dk1>
        <a:srgbClr val="4D4D4D"/>
      </a:dk1>
      <a:lt1>
        <a:sysClr val="window" lastClr="FFFFFF"/>
      </a:lt1>
      <a:dk2>
        <a:srgbClr val="30123A"/>
      </a:dk2>
      <a:lt2>
        <a:srgbClr val="FD8988"/>
      </a:lt2>
      <a:accent1>
        <a:srgbClr val="043158"/>
      </a:accent1>
      <a:accent2>
        <a:srgbClr val="277C95"/>
      </a:accent2>
      <a:accent3>
        <a:srgbClr val="138F6A"/>
      </a:accent3>
      <a:accent4>
        <a:srgbClr val="63B960"/>
      </a:accent4>
      <a:accent5>
        <a:srgbClr val="E34A4C"/>
      </a:accent5>
      <a:accent6>
        <a:srgbClr val="F66A41"/>
      </a:accent6>
      <a:hlink>
        <a:srgbClr val="2F20EC"/>
      </a:hlink>
      <a:folHlink>
        <a:srgbClr val="99999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pc="-40" dirty="0" smtClean="0">
            <a:solidFill>
              <a:schemeClr val="accent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tsv-ppt-template-20190801</Template>
  <TotalTime>1439</TotalTime>
  <Words>438</Words>
  <Application>Microsoft Office PowerPoint</Application>
  <PresentationFormat>Mukautettu</PresentationFormat>
  <Paragraphs>172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tsv-ppt-template-20190731</vt:lpstr>
      <vt:lpstr>Oppimateriaalien avoin saatavuus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Tavoitteet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Manager/>
  <Company>Tieteellisten seurain valtuuskunta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/ Section Header Arial 40pt</dc:title>
  <dc:subject>16:9</dc:subject>
  <dc:creator>Kaisa Kivipuro</dc:creator>
  <cp:keywords/>
  <dc:description/>
  <cp:lastModifiedBy>Ilmari Jauhiainen</cp:lastModifiedBy>
  <cp:revision>147</cp:revision>
  <dcterms:created xsi:type="dcterms:W3CDTF">2019-10-30T07:01:26Z</dcterms:created>
  <dcterms:modified xsi:type="dcterms:W3CDTF">2020-05-14T07:46:52Z</dcterms:modified>
  <cp:category/>
</cp:coreProperties>
</file>