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1" r:id="rId8"/>
    <p:sldId id="262" r:id="rId9"/>
    <p:sldId id="258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0B0"/>
    <a:srgbClr val="A8D3DD"/>
    <a:srgbClr val="00212E"/>
    <a:srgbClr val="EAB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A86F-413A-4419-BF60-7D38EF9BBC27}" type="datetimeFigureOut">
              <a:rPr lang="fi-FI" smtClean="0"/>
              <a:t>11.5.2020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E57FD-BB08-469E-B88C-269A61FA0DC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216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28650" y="1122363"/>
            <a:ext cx="3665054" cy="2387600"/>
          </a:xfrm>
        </p:spPr>
        <p:txBody>
          <a:bodyPr anchor="b"/>
          <a:lstStyle>
            <a:lvl1pPr algn="l">
              <a:defRPr sz="4500" b="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28650" y="3602038"/>
            <a:ext cx="3665054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212E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262960" y="6189455"/>
            <a:ext cx="3030744" cy="3651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723813" y="587116"/>
            <a:ext cx="2529099" cy="214184"/>
          </a:xfrm>
          <a:prstGeom prst="rect">
            <a:avLst/>
          </a:prstGeom>
        </p:spPr>
      </p:pic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36963" y="6198016"/>
            <a:ext cx="625997" cy="353402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51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ei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5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392" y="987426"/>
            <a:ext cx="444257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59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391" y="457200"/>
            <a:ext cx="4441500" cy="540385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2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33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418916"/>
            <a:ext cx="7695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1879415"/>
            <a:ext cx="7695000" cy="37191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4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6" y="418915"/>
            <a:ext cx="1786286" cy="60345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013254" y="418915"/>
            <a:ext cx="5416121" cy="60345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 rot="5400000">
            <a:off x="159363" y="696253"/>
            <a:ext cx="829426" cy="2738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 rot="5400000">
            <a:off x="-232228" y="2014085"/>
            <a:ext cx="1612609" cy="2738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184457" y="3322549"/>
            <a:ext cx="779241" cy="273844"/>
          </a:xfrm>
          <a:prstGeom prst="rect">
            <a:avLst/>
          </a:prstGeom>
        </p:spPr>
        <p:txBody>
          <a:bodyPr/>
          <a:lstStyle/>
          <a:p>
            <a:fld id="{2491F094-F3D9-4B8D-BE18-DA275E4C80C8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 rot="5400000">
            <a:off x="-690474" y="5081773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8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418916"/>
            <a:ext cx="7695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879414"/>
            <a:ext cx="7695000" cy="3945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04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MK 1 Otsikko ja sisältö oikeall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1179" y="418916"/>
            <a:ext cx="40134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3038" y="323850"/>
            <a:ext cx="4245885" cy="62363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31619" y="6658499"/>
            <a:ext cx="200436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4671178" y="1921310"/>
            <a:ext cx="4013441" cy="3903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1179" y="6658499"/>
            <a:ext cx="705880" cy="18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4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MK 2 Otsikko ja sisältö vasemmalla 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418916"/>
            <a:ext cx="384308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80238" y="323852"/>
            <a:ext cx="4242486" cy="55008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23888" y="1921311"/>
            <a:ext cx="3843080" cy="39033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71179" y="6658499"/>
            <a:ext cx="705880" cy="18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31619" y="6658499"/>
            <a:ext cx="200436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2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655949"/>
            <a:ext cx="7695000" cy="28527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35675"/>
            <a:ext cx="7695000" cy="12890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1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82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418916"/>
            <a:ext cx="7695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79415"/>
            <a:ext cx="3780000" cy="3945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43650" y="1879415"/>
            <a:ext cx="3780000" cy="3945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1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9841" y="418916"/>
            <a:ext cx="7695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9842" y="1734953"/>
            <a:ext cx="378000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9841" y="2558865"/>
            <a:ext cx="3780000" cy="326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544841" y="1734953"/>
            <a:ext cx="378000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544841" y="2558865"/>
            <a:ext cx="3780000" cy="326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4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418916"/>
            <a:ext cx="7695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2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628650" y="6201844"/>
            <a:ext cx="2968711" cy="18418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08121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t="37949" r="982" b="33125"/>
          <a:stretch/>
        </p:blipFill>
        <p:spPr>
          <a:xfrm>
            <a:off x="6073140" y="6142162"/>
            <a:ext cx="2529099" cy="2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3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695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695000" cy="371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637687" y="6658499"/>
            <a:ext cx="705880" cy="18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8650" y="6361936"/>
            <a:ext cx="2968711" cy="1841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 rot="16200000">
            <a:off x="7644726" y="3687179"/>
            <a:ext cx="20797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5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www.hamk.fi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63590" y="6673812"/>
            <a:ext cx="578816" cy="1723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1F094-F3D9-4B8D-BE18-DA275E4C80C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185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1" r:id="rId10"/>
    <p:sldLayoutId id="2147483656" r:id="rId11"/>
    <p:sldLayoutId id="2147483657" r:id="rId12"/>
    <p:sldLayoutId id="2147483658" r:id="rId13"/>
    <p:sldLayoutId id="2147483659" r:id="rId1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>
          <a:solidFill>
            <a:srgbClr val="00212E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450"/>
        </a:spcAft>
        <a:buClr>
          <a:srgbClr val="9700B0"/>
        </a:buClr>
        <a:buFont typeface="Arial" panose="020B0604020202020204" pitchFamily="34" charset="0"/>
        <a:buChar char="•"/>
        <a:defRPr sz="2100" kern="1200">
          <a:solidFill>
            <a:srgbClr val="00212E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Clr>
          <a:srgbClr val="9700B0"/>
        </a:buClr>
        <a:buFont typeface="Arial" panose="020B0604020202020204" pitchFamily="34" charset="0"/>
        <a:buChar char="•"/>
        <a:defRPr sz="1800" kern="1200">
          <a:solidFill>
            <a:srgbClr val="00212E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Clr>
          <a:srgbClr val="9700B0"/>
        </a:buClr>
        <a:buFont typeface="Arial" panose="020B0604020202020204" pitchFamily="34" charset="0"/>
        <a:buChar char="•"/>
        <a:defRPr sz="1500" kern="1200">
          <a:solidFill>
            <a:srgbClr val="00212E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Clr>
          <a:srgbClr val="9700B0"/>
        </a:buClr>
        <a:buFont typeface="Arial" panose="020B0604020202020204" pitchFamily="34" charset="0"/>
        <a:buChar char="•"/>
        <a:defRPr sz="1350" kern="1200">
          <a:solidFill>
            <a:srgbClr val="00212E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450"/>
        </a:spcAft>
        <a:buClr>
          <a:srgbClr val="9700B0"/>
        </a:buClr>
        <a:buFont typeface="Arial" panose="020B0604020202020204" pitchFamily="34" charset="0"/>
        <a:buChar char="•"/>
        <a:defRPr sz="1350" kern="1200">
          <a:solidFill>
            <a:srgbClr val="00212E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ierreportaat Visamäessä." title="Kuva 1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" t="-21" r="3960" b="60"/>
          <a:stretch/>
        </p:blipFill>
        <p:spPr>
          <a:xfrm>
            <a:off x="4580312" y="324196"/>
            <a:ext cx="4239491" cy="62345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4197" y="1053869"/>
            <a:ext cx="3935039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Avoimuus yritysyhteistyössä tehtävässä tutkimuksessa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4197" y="3735388"/>
            <a:ext cx="3665054" cy="1655762"/>
          </a:xfrm>
        </p:spPr>
        <p:txBody>
          <a:bodyPr>
            <a:normAutofit/>
          </a:bodyPr>
          <a:lstStyle/>
          <a:p>
            <a:r>
              <a:rPr lang="fi-FI" dirty="0"/>
              <a:t>Anna Mikkonen, HAMK</a:t>
            </a:r>
          </a:p>
          <a:p>
            <a:r>
              <a:rPr lang="fi-FI" dirty="0"/>
              <a:t>Työryhmän vetäjä</a:t>
            </a:r>
          </a:p>
        </p:txBody>
      </p:sp>
    </p:spTree>
    <p:extLst>
      <p:ext uri="{BB962C8B-B14F-4D97-AF65-F5344CB8AC3E}">
        <p14:creationId xmlns:p14="http://schemas.microsoft.com/office/powerpoint/2010/main" val="4169082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6E0B8-6283-408C-9ED6-2EBF9736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Työryhmän toiminnan esittely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4CDB2-03AD-40B4-8A5A-4C1DC567E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Työryhmä perustettiin Avoimen tieteen syyspäivillä 2019 Toimintakulttuurin avoimuus –asiantuntijaryhmän alaisuuteen. </a:t>
            </a:r>
          </a:p>
          <a:p>
            <a:r>
              <a:rPr lang="fi-FI" dirty="0"/>
              <a:t>Ryhmän tavoitteena pohtia yritysyhteistyössä tehtävän tutkimuksen avoimuutta, siinä ilmeneviä haasteita ja pyrkiä muodostamaan ohjeistus tutkijoille / </a:t>
            </a:r>
            <a:r>
              <a:rPr lang="fi-FI" dirty="0" err="1"/>
              <a:t>tki</a:t>
            </a:r>
            <a:r>
              <a:rPr lang="fi-FI" dirty="0"/>
              <a:t>-toimijoille.</a:t>
            </a:r>
          </a:p>
          <a:p>
            <a:r>
              <a:rPr lang="fi-FI" dirty="0"/>
              <a:t>Työryhmän toiminta alkoi toden teolla helmikuussa 2020.</a:t>
            </a:r>
          </a:p>
          <a:p>
            <a:r>
              <a:rPr lang="fi-FI" dirty="0"/>
              <a:t>Työryhmässä tällä hetkellä 11 jäsentä sekä yliopistoista että ammattikorkeakouluista.</a:t>
            </a:r>
          </a:p>
          <a:p>
            <a:r>
              <a:rPr lang="fi-FI" dirty="0"/>
              <a:t>Kokoontuu noin kerran kuukaudessa, yhteinen </a:t>
            </a:r>
            <a:r>
              <a:rPr lang="fi-FI" dirty="0" err="1"/>
              <a:t>Teams</a:t>
            </a:r>
            <a:r>
              <a:rPr lang="fi-FI" dirty="0"/>
              <a:t>-alue.</a:t>
            </a:r>
          </a:p>
        </p:txBody>
      </p:sp>
    </p:spTree>
    <p:extLst>
      <p:ext uri="{BB962C8B-B14F-4D97-AF65-F5344CB8AC3E}">
        <p14:creationId xmlns:p14="http://schemas.microsoft.com/office/powerpoint/2010/main" val="125784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2FAD-5FE7-432D-A8A0-1E7B7861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työryhmä on tehnyt tähän mennessä?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14248-0107-48AA-BA81-40BEB53F8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Keskustellut, pyrkinyt hahmottamaan yhteistä tavoitetta ja toimintakenttää.</a:t>
            </a:r>
          </a:p>
          <a:p>
            <a:r>
              <a:rPr lang="fi-FI" dirty="0"/>
              <a:t>Tutustunut eri rahoittajien ehtoihin ja vaatimuksiin yritysyhteistyöhön liittyen.</a:t>
            </a:r>
          </a:p>
          <a:p>
            <a:r>
              <a:rPr lang="fi-FI" dirty="0"/>
              <a:t>Tutustunut työryhmäläisten kotiorganisaatioiden datapolitiikoihin ja avoimuuteen liittyviin </a:t>
            </a:r>
            <a:r>
              <a:rPr lang="fi-FI" dirty="0" err="1"/>
              <a:t>ohjeisiiin</a:t>
            </a:r>
            <a:r>
              <a:rPr lang="fi-FI" dirty="0"/>
              <a:t> yritysyhteistyöhön liittyen.</a:t>
            </a:r>
          </a:p>
          <a:p>
            <a:r>
              <a:rPr lang="fi-FI" dirty="0"/>
              <a:t>Pohtinut yritysyhteistyössä syntyvää dataa, sen käyttömahdollisuuksia ja niihin liittyviä haasteita.</a:t>
            </a:r>
          </a:p>
          <a:p>
            <a:r>
              <a:rPr lang="fi-FI" dirty="0"/>
              <a:t>Keskustellut runsaasti tekijänoikeuksiin, IPR ja tietosuojaan </a:t>
            </a:r>
            <a:r>
              <a:rPr lang="fi-FI" dirty="0" err="1"/>
              <a:t>liittyvitä</a:t>
            </a:r>
            <a:r>
              <a:rPr lang="fi-FI" dirty="0"/>
              <a:t> kysymyksistä.</a:t>
            </a:r>
          </a:p>
          <a:p>
            <a:r>
              <a:rPr lang="fi-FI" dirty="0"/>
              <a:t>Käynyt läpi case-tyyppisesti käytäntöjä erilaisissa hankkeissa.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891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B6369-61B7-4656-BF89-21455C4C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työryhmä pyrkii saamaan aikaiseksi?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9E9DD-D53C-414A-A466-8BAB8A5B3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79414"/>
            <a:ext cx="8077200" cy="3945281"/>
          </a:xfrm>
        </p:spPr>
        <p:txBody>
          <a:bodyPr>
            <a:normAutofit/>
          </a:bodyPr>
          <a:lstStyle/>
          <a:p>
            <a:r>
              <a:rPr lang="fi-FI" dirty="0"/>
              <a:t>Tiiviin ”</a:t>
            </a:r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list</a:t>
            </a:r>
            <a:r>
              <a:rPr lang="fi-FI" dirty="0"/>
              <a:t>” –tyyppisen huoneentaulun yritysyhteistyössä tehtävässä tutkimuksessa huomioitavista asioista, joka sovellettavissa niin yliopistojen tutkimuksessa kuin ammattikorkeakoulujen </a:t>
            </a:r>
            <a:r>
              <a:rPr lang="fi-FI" dirty="0" err="1"/>
              <a:t>tki</a:t>
            </a:r>
            <a:r>
              <a:rPr lang="fi-FI" dirty="0"/>
              <a:t>-toiminnassa. </a:t>
            </a:r>
          </a:p>
          <a:p>
            <a:r>
              <a:rPr lang="fi-FI" dirty="0"/>
              <a:t>Osana tätä määrittelemään yritysyhteistyössä tehtävän tutkimuksen käsitteen</a:t>
            </a:r>
          </a:p>
          <a:p>
            <a:pPr lvl="1"/>
            <a:r>
              <a:rPr lang="fi-FI" dirty="0"/>
              <a:t>yritysyhteistyössä tehtävän tutkimuksen eri muotoja, reunaehtoja ja seurauksia.</a:t>
            </a:r>
          </a:p>
          <a:p>
            <a:r>
              <a:rPr lang="fi-FI" dirty="0"/>
              <a:t>Tavoitteena, että ohje olisi valmis vuoden 2020 loppuun mennessä.</a:t>
            </a:r>
          </a:p>
          <a:p>
            <a:pPr marL="6858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840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9CC9-9E22-43C8-9FB9-F9848AA38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Ohjeen sisältö alustavasti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3E3F9-D414-4C02-8898-F1155443F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dirty="0"/>
              <a:t>Yritysyhteistyön määrittely ja ohjeen tarkoitus.</a:t>
            </a:r>
          </a:p>
          <a:p>
            <a:pPr lvl="1"/>
            <a:r>
              <a:rPr lang="fi-FI" dirty="0"/>
              <a:t>Yritysyhteistyössä tehtävässä tutkimuksessa huomioitavat asiat (</a:t>
            </a:r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list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Erilaiset sopimukset.</a:t>
            </a:r>
          </a:p>
          <a:p>
            <a:pPr lvl="3"/>
            <a:r>
              <a:rPr lang="fi-FI" dirty="0"/>
              <a:t>Yritysyhteistyössä tehtävä tutkimus usein sopimustutkimusta (tuotekehitystä ym.) jota sitovat tiukasti salassapitosopimukset.   </a:t>
            </a:r>
          </a:p>
          <a:p>
            <a:pPr lvl="2"/>
            <a:r>
              <a:rPr lang="fi-FI" dirty="0"/>
              <a:t>Tekijänoikeudet ja IPR.</a:t>
            </a:r>
          </a:p>
          <a:p>
            <a:pPr lvl="2"/>
            <a:r>
              <a:rPr lang="fi-FI" dirty="0"/>
              <a:t>(Raaka)datan tallentaminen, avaamisen mahdollisuudet, datan omistajuus.</a:t>
            </a:r>
          </a:p>
          <a:p>
            <a:pPr lvl="2"/>
            <a:r>
              <a:rPr lang="fi-FI" dirty="0"/>
              <a:t>Tulosten avaamisen mahdollisuudet, tulosten ja tuotosten omistajuus.</a:t>
            </a:r>
          </a:p>
          <a:p>
            <a:pPr lvl="2"/>
            <a:r>
              <a:rPr lang="fi-FI" dirty="0"/>
              <a:t>Tietosuoja-asiat.</a:t>
            </a:r>
          </a:p>
          <a:p>
            <a:pPr lvl="2"/>
            <a:r>
              <a:rPr lang="fi-FI" dirty="0"/>
              <a:t>Rahoittajien vaatimusten huomioiminen.</a:t>
            </a:r>
          </a:p>
          <a:p>
            <a:pPr lvl="2"/>
            <a:r>
              <a:rPr lang="fi-FI" dirty="0"/>
              <a:t>Ym.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8482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Kysymyksiä, kommentteja?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Anna.mikkonen@hamk.fi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Content Placeholder 5" descr="Opiskelijat keskustelevat kampuksella." title="Kuva 3.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0" t="1170" r="19761" b="865"/>
          <a:stretch/>
        </p:blipFill>
        <p:spPr>
          <a:xfrm>
            <a:off x="315885" y="324196"/>
            <a:ext cx="4263854" cy="6234545"/>
          </a:xfrm>
        </p:spPr>
      </p:pic>
    </p:spTree>
    <p:extLst>
      <p:ext uri="{BB962C8B-B14F-4D97-AF65-F5344CB8AC3E}">
        <p14:creationId xmlns:p14="http://schemas.microsoft.com/office/powerpoint/2010/main" val="3811042895"/>
      </p:ext>
    </p:extLst>
  </p:cSld>
  <p:clrMapOvr>
    <a:masterClrMapping/>
  </p:clrMapOvr>
</p:sld>
</file>

<file path=ppt/theme/theme1.xml><?xml version="1.0" encoding="utf-8"?>
<a:theme xmlns:a="http://schemas.openxmlformats.org/drawingml/2006/main" name="HAMK_ppt_pohja_16-9">
  <a:themeElements>
    <a:clrScheme name="HAM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AB90D"/>
      </a:accent1>
      <a:accent2>
        <a:srgbClr val="6EB6C7"/>
      </a:accent2>
      <a:accent3>
        <a:srgbClr val="A1C484"/>
      </a:accent3>
      <a:accent4>
        <a:srgbClr val="DD9989"/>
      </a:accent4>
      <a:accent5>
        <a:srgbClr val="CDB79E"/>
      </a:accent5>
      <a:accent6>
        <a:srgbClr val="9700B0"/>
      </a:accent6>
      <a:hlink>
        <a:srgbClr val="4B8092"/>
      </a:hlink>
      <a:folHlink>
        <a:srgbClr val="4B809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MK esityspohja 3-4.potx" id="{795F257E-8AA8-42F2-8523-F77C2CE8F691}" vid="{1288CB4A-DBEC-481B-AF16-D7AA2F1140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9CD0213A943E4BBC0D4823BC650B37" ma:contentTypeVersion="5" ma:contentTypeDescription="Luo uusi asiakirja." ma:contentTypeScope="" ma:versionID="55eeee95cfa3cf1088583bd31a8d449b">
  <xsd:schema xmlns:xsd="http://www.w3.org/2001/XMLSchema" xmlns:xs="http://www.w3.org/2001/XMLSchema" xmlns:p="http://schemas.microsoft.com/office/2006/metadata/properties" xmlns:ns1="http://schemas.microsoft.com/sharepoint/v3" xmlns:ns2="304702af-df1a-4cc9-9c99-8a93ec1bcd1a" xmlns:ns3="8c06a4f4-4dd4-453e-8d91-141794537537" xmlns:ns4="1e6f54fb-608f-4e10-8442-18ca652ed4f0" targetNamespace="http://schemas.microsoft.com/office/2006/metadata/properties" ma:root="true" ma:fieldsID="499cab013d79cd50e74d7e7b4537e2c0" ns1:_="" ns2:_="" ns3:_="" ns4:_="">
    <xsd:import namespace="http://schemas.microsoft.com/sharepoint/v3"/>
    <xsd:import namespace="304702af-df1a-4cc9-9c99-8a93ec1bcd1a"/>
    <xsd:import namespace="8c06a4f4-4dd4-453e-8d91-141794537537"/>
    <xsd:import namespace="1e6f54fb-608f-4e10-8442-18ca652ed4f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702af-df1a-4cc9-9c99-8a93ec1bcd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6a4f4-4dd4-453e-8d91-141794537537" elementFormDefault="qualified">
    <xsd:import namespace="http://schemas.microsoft.com/office/2006/documentManagement/types"/>
    <xsd:import namespace="http://schemas.microsoft.com/office/infopath/2007/PartnerControls"/>
    <xsd:element name="SharingHintHash" ma:index="11" nillable="true" ma:displayName="Jakamisvihjeen hajautus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6f54fb-608f-4e10-8442-18ca652ed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F0356B-F725-4350-87EF-FF791DE11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03220B-9973-4979-870A-72D5C80EC600}">
  <ds:schemaRefs>
    <ds:schemaRef ds:uri="1e6f54fb-608f-4e10-8442-18ca652ed4f0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8c06a4f4-4dd4-453e-8d91-141794537537"/>
    <ds:schemaRef ds:uri="304702af-df1a-4cc9-9c99-8a93ec1bcd1a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E69A635-0496-43C5-A201-E8234DE64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4702af-df1a-4cc9-9c99-8a93ec1bcd1a"/>
    <ds:schemaRef ds:uri="8c06a4f4-4dd4-453e-8d91-141794537537"/>
    <ds:schemaRef ds:uri="1e6f54fb-608f-4e10-8442-18ca652ed4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HAMK esityspohja 4-3</Template>
  <TotalTime>24</TotalTime>
  <Words>207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HAMK_ppt_pohja_16-9</vt:lpstr>
      <vt:lpstr>Avoimuus yritysyhteistyössä tehtävässä tutkimuksessa</vt:lpstr>
      <vt:lpstr>Työryhmän toiminnan esittely</vt:lpstr>
      <vt:lpstr>Mitä työryhmä on tehnyt tähän mennessä?</vt:lpstr>
      <vt:lpstr>Mitä työryhmä pyrkii saamaan aikaiseksi?</vt:lpstr>
      <vt:lpstr>Ohjeen sisältö alustavasti</vt:lpstr>
      <vt:lpstr>Kiitos!</vt:lpstr>
    </vt:vector>
  </TitlesOfParts>
  <Company>Hamk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HAMK esityspohja</dc:title>
  <dc:creator>Anna Mikkonen</dc:creator>
  <cp:lastModifiedBy>Anna Mikkonen</cp:lastModifiedBy>
  <cp:revision>4</cp:revision>
  <dcterms:created xsi:type="dcterms:W3CDTF">2019-08-23T10:57:57Z</dcterms:created>
  <dcterms:modified xsi:type="dcterms:W3CDTF">2020-05-11T10:33:17Z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0x0101005F9CD0213A943E4BBC0D4823BC650B37</vt:lpwstr>
  </property>
</Properties>
</file>