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5240D48-360F-4883-A661-6B0347BC2D32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080"/>
    <a:srgbClr val="009999"/>
    <a:srgbClr val="3399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49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FC06-2D19-4652-B99E-D624AEFF8978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43CF-9569-4046-976B-B8F97247BD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36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FC06-2D19-4652-B99E-D624AEFF8978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43CF-9569-4046-976B-B8F97247BD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82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FC06-2D19-4652-B99E-D624AEFF8978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43CF-9569-4046-976B-B8F97247BD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70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FC06-2D19-4652-B99E-D624AEFF8978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43CF-9569-4046-976B-B8F97247BD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891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FC06-2D19-4652-B99E-D624AEFF8978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43CF-9569-4046-976B-B8F97247BD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46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FC06-2D19-4652-B99E-D624AEFF8978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43CF-9569-4046-976B-B8F97247BD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278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FC06-2D19-4652-B99E-D624AEFF8978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43CF-9569-4046-976B-B8F97247BD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36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FC06-2D19-4652-B99E-D624AEFF8978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43CF-9569-4046-976B-B8F97247BD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97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FC06-2D19-4652-B99E-D624AEFF8978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43CF-9569-4046-976B-B8F97247BD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624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FC06-2D19-4652-B99E-D624AEFF8978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43CF-9569-4046-976B-B8F97247BD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99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FC06-2D19-4652-B99E-D624AEFF8978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43CF-9569-4046-976B-B8F97247BD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92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6FC06-2D19-4652-B99E-D624AEFF8978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943CF-9569-4046-976B-B8F97247BD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11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68400"/>
            <a:ext cx="10668000" cy="2692400"/>
          </a:xfrm>
          <a:solidFill>
            <a:srgbClr val="FFFFFF">
              <a:alpha val="80000"/>
            </a:srgbClr>
          </a:solidFill>
        </p:spPr>
        <p:txBody>
          <a:bodyPr anchor="ctr">
            <a:normAutofit fontScale="90000"/>
          </a:bodyPr>
          <a:lstStyle/>
          <a:p>
            <a:r>
              <a:rPr lang="fi-FI" dirty="0" smtClean="0"/>
              <a:t>Vetoomus </a:t>
            </a:r>
            <a:r>
              <a:rPr lang="fi-FI" dirty="0" smtClean="0"/>
              <a:t>reilun ja avoimemman tutkimusjulkaisujärjestelmän </a:t>
            </a:r>
            <a:r>
              <a:rPr lang="fi-FI" dirty="0" smtClean="0"/>
              <a:t>puolesta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sz="1600" b="1" dirty="0" smtClean="0"/>
              <a:t/>
            </a:r>
            <a:br>
              <a:rPr lang="fi-FI" sz="1600" b="1" dirty="0" smtClean="0"/>
            </a:br>
            <a:r>
              <a:rPr lang="en-US" sz="2200" dirty="0" smtClean="0"/>
              <a:t>Salla </a:t>
            </a:r>
            <a:r>
              <a:rPr lang="en-US" sz="2200" dirty="0"/>
              <a:t>Eilola ja </a:t>
            </a:r>
            <a:r>
              <a:rPr lang="en-US" sz="2200" dirty="0" err="1"/>
              <a:t>Tikli</a:t>
            </a:r>
            <a:r>
              <a:rPr lang="en-US" sz="2200" dirty="0"/>
              <a:t> </a:t>
            </a:r>
            <a:r>
              <a:rPr lang="en-US" sz="2200" dirty="0" err="1" smtClean="0"/>
              <a:t>Loivaranta</a:t>
            </a:r>
            <a:r>
              <a:rPr lang="en-US" sz="2200" dirty="0" smtClean="0"/>
              <a:t>    |   </a:t>
            </a:r>
            <a:r>
              <a:rPr lang="en-US" sz="2200" dirty="0" err="1" smtClean="0"/>
              <a:t>Maantieteen</a:t>
            </a:r>
            <a:r>
              <a:rPr lang="en-US" sz="2200" dirty="0" smtClean="0"/>
              <a:t> </a:t>
            </a:r>
            <a:r>
              <a:rPr lang="en-US" sz="2200" dirty="0"/>
              <a:t>ja </a:t>
            </a:r>
            <a:r>
              <a:rPr lang="en-US" sz="2200" dirty="0" err="1"/>
              <a:t>geologian</a:t>
            </a:r>
            <a:r>
              <a:rPr lang="en-US" sz="2200" dirty="0"/>
              <a:t> </a:t>
            </a:r>
            <a:r>
              <a:rPr lang="en-US" sz="2200" dirty="0" err="1"/>
              <a:t>laitos</a:t>
            </a:r>
            <a:r>
              <a:rPr lang="en-US" sz="2200" dirty="0"/>
              <a:t>, </a:t>
            </a:r>
            <a:r>
              <a:rPr lang="en-US" sz="2200" dirty="0" err="1"/>
              <a:t>Turun</a:t>
            </a:r>
            <a:r>
              <a:rPr lang="en-US" sz="2200" dirty="0"/>
              <a:t> </a:t>
            </a:r>
            <a:r>
              <a:rPr lang="en-US" sz="2200" dirty="0" err="1"/>
              <a:t>yliopisto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/>
              <a:t>Avoimen</a:t>
            </a:r>
            <a:r>
              <a:rPr lang="en-US" sz="2200" dirty="0"/>
              <a:t> </a:t>
            </a:r>
            <a:r>
              <a:rPr lang="en-US" sz="2200" dirty="0" err="1"/>
              <a:t>tieteen</a:t>
            </a:r>
            <a:r>
              <a:rPr lang="en-US" sz="2200" dirty="0"/>
              <a:t> </a:t>
            </a:r>
            <a:r>
              <a:rPr lang="en-US" sz="2200" dirty="0" err="1"/>
              <a:t>syyspäivät</a:t>
            </a:r>
            <a:r>
              <a:rPr lang="en-US" sz="2200" dirty="0"/>
              <a:t> </a:t>
            </a:r>
            <a:r>
              <a:rPr lang="en-US" sz="2200" dirty="0" smtClean="0"/>
              <a:t>   |   25.11.2019</a:t>
            </a:r>
            <a:endParaRPr lang="fi-FI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31424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80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244862" y="0"/>
            <a:ext cx="494713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7708525" y="4256249"/>
            <a:ext cx="1485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smtClean="0"/>
              <a:t>avointiede.fi  </a:t>
            </a:r>
            <a:endParaRPr lang="fi-FI" b="1" dirty="0"/>
          </a:p>
        </p:txBody>
      </p:sp>
      <p:sp>
        <p:nvSpPr>
          <p:cNvPr id="7" name="Rectangle 6"/>
          <p:cNvSpPr/>
          <p:nvPr/>
        </p:nvSpPr>
        <p:spPr>
          <a:xfrm>
            <a:off x="481918" y="294918"/>
            <a:ext cx="6270159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i-FI" sz="2800" b="1" dirty="0" smtClean="0">
                <a:solidFill>
                  <a:srgbClr val="008080"/>
                </a:solidFill>
                <a:latin typeface="+mj-lt"/>
              </a:rPr>
              <a:t>Vetoomus esittää kuusi tavoitetta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000" dirty="0" smtClean="0">
                <a:latin typeface="+mj-lt"/>
              </a:rPr>
              <a:t>Kaikkien tieteellisten </a:t>
            </a:r>
            <a:r>
              <a:rPr lang="fi-FI" sz="2000" b="1" dirty="0" smtClean="0">
                <a:latin typeface="+mj-lt"/>
              </a:rPr>
              <a:t>lehtien pitäisi olla avoimesti saatavilla ilman kasvavia tilauskustannuksia</a:t>
            </a:r>
            <a:r>
              <a:rPr lang="fi-FI" sz="2000" dirty="0" smtClean="0">
                <a:latin typeface="+mj-lt"/>
              </a:rPr>
              <a:t>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000" b="1" dirty="0" smtClean="0">
                <a:latin typeface="+mj-lt"/>
              </a:rPr>
              <a:t>Tutkijoilla ja lehtien toimituksilla pitää olla enemmän päätösvaltaa tutkimusjulkaisemisessa</a:t>
            </a:r>
            <a:r>
              <a:rPr lang="fi-FI" sz="2000" dirty="0" smtClean="0">
                <a:latin typeface="+mj-lt"/>
              </a:rPr>
              <a:t>. Voittoa tavoittelematon julkaisutoiminta on yksi mahdollisuus tämän </a:t>
            </a:r>
            <a:r>
              <a:rPr lang="fi-FI" sz="2000" dirty="0" smtClean="0">
                <a:latin typeface="+mj-lt"/>
              </a:rPr>
              <a:t>saavuttamiseksi. </a:t>
            </a:r>
            <a:endParaRPr lang="fi-FI" sz="2000" dirty="0" smtClean="0">
              <a:latin typeface="+mj-lt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000" dirty="0" smtClean="0">
                <a:latin typeface="+mj-lt"/>
              </a:rPr>
              <a:t>Tutkimusjulkaisemisen </a:t>
            </a:r>
            <a:r>
              <a:rPr lang="fi-FI" sz="2000" b="1" dirty="0" smtClean="0">
                <a:latin typeface="+mj-lt"/>
              </a:rPr>
              <a:t>hinnoittelu pitäisi olla läpinäkyvää</a:t>
            </a:r>
            <a:r>
              <a:rPr lang="fi-FI" sz="2000" dirty="0" smtClean="0">
                <a:latin typeface="+mj-lt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000" dirty="0">
                <a:latin typeface="+mj-lt"/>
              </a:rPr>
              <a:t>A</a:t>
            </a:r>
            <a:r>
              <a:rPr lang="fi-FI" sz="2000" dirty="0" smtClean="0">
                <a:latin typeface="+mj-lt"/>
              </a:rPr>
              <a:t>voin ja laadukas tutkimusjulkaiseminen on tavoiteltavaa, mutta </a:t>
            </a:r>
            <a:r>
              <a:rPr lang="fi-FI" sz="2000" b="1" dirty="0" smtClean="0">
                <a:latin typeface="+mj-lt"/>
              </a:rPr>
              <a:t>ei saa johtaa korkeisiin artikkelimaksuihin</a:t>
            </a:r>
            <a:r>
              <a:rPr lang="fi-FI" sz="2000" dirty="0" smtClean="0">
                <a:latin typeface="+mj-lt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000" dirty="0" smtClean="0">
                <a:latin typeface="+mj-lt"/>
              </a:rPr>
              <a:t>Kaikilla pitäisi olla </a:t>
            </a:r>
            <a:r>
              <a:rPr lang="fi-FI" sz="2000" b="1" dirty="0" smtClean="0">
                <a:latin typeface="+mj-lt"/>
              </a:rPr>
              <a:t>mahdollisuus tutustua vertaisarvioituihin tutkimustuloksiin ja hyödyntää niitä päätöksenteossa</a:t>
            </a:r>
            <a:r>
              <a:rPr lang="fi-FI" sz="2000" dirty="0" smtClean="0">
                <a:latin typeface="+mj-lt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000" dirty="0" smtClean="0">
                <a:latin typeface="+mj-lt"/>
              </a:rPr>
              <a:t>Ratkaisujen tulee </a:t>
            </a:r>
            <a:r>
              <a:rPr lang="fi-FI" sz="2000" b="1" dirty="0" smtClean="0">
                <a:latin typeface="+mj-lt"/>
              </a:rPr>
              <a:t>vähentää globaalia epätasa-arvoa tutkimusmaailmassa</a:t>
            </a:r>
            <a:r>
              <a:rPr lang="fi-FI" sz="2000" dirty="0" smtClean="0">
                <a:latin typeface="+mj-lt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fi-FI" sz="2000" dirty="0" smtClean="0">
                <a:latin typeface="+mj-lt"/>
              </a:rPr>
              <a:t> </a:t>
            </a:r>
            <a:endParaRPr lang="fi-FI" sz="20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52677" y="4625581"/>
            <a:ext cx="2481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smtClean="0"/>
              <a:t>&gt; Julkaisujen </a:t>
            </a:r>
            <a:r>
              <a:rPr lang="fi-FI" b="1" dirty="0"/>
              <a:t>avoimuus </a:t>
            </a:r>
            <a:r>
              <a:rPr lang="fi-FI" b="1" dirty="0" smtClean="0"/>
              <a:t> </a:t>
            </a:r>
            <a:endParaRPr lang="fi-FI" b="1" dirty="0"/>
          </a:p>
        </p:txBody>
      </p:sp>
      <p:sp>
        <p:nvSpPr>
          <p:cNvPr id="15" name="Rectangle 14"/>
          <p:cNvSpPr/>
          <p:nvPr/>
        </p:nvSpPr>
        <p:spPr>
          <a:xfrm>
            <a:off x="10293793" y="5002712"/>
            <a:ext cx="166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smtClean="0"/>
              <a:t>&gt; Ajankohtaista</a:t>
            </a:r>
            <a:endParaRPr lang="fi-FI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423" y="5762978"/>
            <a:ext cx="1962508" cy="73001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407848" y="5969823"/>
            <a:ext cx="1726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b="1" dirty="0" smtClean="0"/>
              <a:t>&gt; AJANKOHTAISTA</a:t>
            </a:r>
            <a:endParaRPr lang="fi-FI" sz="16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734732" y="480678"/>
            <a:ext cx="3967397" cy="3476681"/>
          </a:xfrm>
          <a:prstGeom prst="roundRect">
            <a:avLst>
              <a:gd name="adj" fmla="val 225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1237" r="2718"/>
          <a:stretch/>
        </p:blipFill>
        <p:spPr>
          <a:xfrm>
            <a:off x="7769709" y="2338382"/>
            <a:ext cx="3882453" cy="15979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 b="14673"/>
          <a:stretch/>
        </p:blipFill>
        <p:spPr>
          <a:xfrm>
            <a:off x="7866386" y="596495"/>
            <a:ext cx="3719215" cy="18136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8200" y="3445555"/>
            <a:ext cx="1637741" cy="43534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9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87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Vetoomus reilun ja avoimemman tutkimusjulkaisujärjestelmän puolesta  Salla Eilola ja Tikli Loivaranta    |   Maantieteen ja geologian laitos, Turun yliopisto Avoimen tieteen syyspäivät    |   25.11.2019</vt:lpstr>
      <vt:lpstr>PowerPoint Presentation</vt:lpstr>
    </vt:vector>
  </TitlesOfParts>
  <Company>University of Turku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Salla Eilola</dc:creator>
  <cp:lastModifiedBy>Salla Eilola</cp:lastModifiedBy>
  <cp:revision>21</cp:revision>
  <dcterms:created xsi:type="dcterms:W3CDTF">2019-11-21T12:20:49Z</dcterms:created>
  <dcterms:modified xsi:type="dcterms:W3CDTF">2019-11-22T12:25:58Z</dcterms:modified>
</cp:coreProperties>
</file>