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3" r:id="rId2"/>
    <p:sldId id="299" r:id="rId3"/>
    <p:sldId id="307" r:id="rId4"/>
    <p:sldId id="300" r:id="rId5"/>
  </p:sldIdLst>
  <p:sldSz cx="12192000" cy="6858000"/>
  <p:notesSz cx="6858000" cy="9144000"/>
  <p:defaultTextStyle>
    <a:defPPr>
      <a:defRPr lang="en-US"/>
    </a:defPPr>
    <a:lvl1pPr algn="l" defTabSz="58613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86130" algn="l" defTabSz="58613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172261" algn="l" defTabSz="58613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758391" algn="l" defTabSz="58613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344522" algn="l" defTabSz="58613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930652" algn="l" defTabSz="58613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3516782" algn="l" defTabSz="58613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4102913" algn="l" defTabSz="58613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4689043" algn="l" defTabSz="58613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0" userDrawn="1">
          <p15:clr>
            <a:srgbClr val="A4A3A4"/>
          </p15:clr>
        </p15:guide>
        <p15:guide id="2" orient="horz" pos="3684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8D7"/>
    <a:srgbClr val="003D7A"/>
    <a:srgbClr val="005EB8"/>
    <a:srgbClr val="FF671F"/>
    <a:srgbClr val="FFCDB8"/>
    <a:srgbClr val="FFFFFF"/>
    <a:srgbClr val="EF3340"/>
    <a:srgbClr val="FFCD00"/>
    <a:srgbClr val="FFCF06"/>
    <a:srgbClr val="F8C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972" autoAdjust="0"/>
    <p:restoredTop sz="94660"/>
  </p:normalViewPr>
  <p:slideViewPr>
    <p:cSldViewPr snapToObjects="1">
      <p:cViewPr varScale="1">
        <p:scale>
          <a:sx n="103" d="100"/>
          <a:sy n="103" d="100"/>
        </p:scale>
        <p:origin x="114" y="720"/>
      </p:cViewPr>
      <p:guideLst>
        <p:guide orient="horz" pos="200"/>
        <p:guide orient="horz" pos="3684"/>
        <p:guide pos="393"/>
        <p:guide pos="728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11A7D-B755-B64E-AFE0-DDC35180B10D}" type="doc">
      <dgm:prSet loTypeId="urn:microsoft.com/office/officeart/2009/3/layout/RandomtoResultProcess" loCatId="list" qsTypeId="urn:microsoft.com/office/officeart/2005/8/quickstyle/3d4" qsCatId="3D" csTypeId="urn:microsoft.com/office/officeart/2005/8/colors/accent4_1" csCatId="accent4" phldr="1"/>
      <dgm:spPr/>
      <dgm:t>
        <a:bodyPr/>
        <a:lstStyle/>
        <a:p>
          <a:endParaRPr lang="en-GB"/>
        </a:p>
      </dgm:t>
    </dgm:pt>
    <dgm:pt modelId="{6C193E98-BEED-D844-B47B-CF0902363E54}">
      <dgm:prSet phldrT="[Text]" custT="1"/>
      <dgm:spPr/>
      <dgm:t>
        <a:bodyPr/>
        <a:lstStyle/>
        <a:p>
          <a:pPr algn="ctr"/>
          <a:r>
            <a:rPr lang="en-GB" sz="1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	</a:t>
          </a:r>
        </a:p>
        <a:p>
          <a:pPr algn="ctr"/>
          <a:r>
            <a:rPr lang="en-GB" sz="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Transparency</a:t>
          </a:r>
        </a:p>
        <a:p>
          <a:pPr algn="ctr"/>
          <a:r>
            <a:rPr lang="en-GB" sz="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Accessibility</a:t>
          </a:r>
          <a:endParaRPr lang="en-GB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algn="ctr"/>
          <a:r>
            <a:rPr lang="en-GB" sz="7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Science Outputs</a:t>
          </a:r>
        </a:p>
        <a:p>
          <a:pPr algn="ctr"/>
          <a:endParaRPr lang="en-GB" sz="300" b="1" i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algn="ctr"/>
          <a:r>
            <a:rPr lang="en-GB" sz="900" b="1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Principles of Openness in Science                                        in a Digital World</a:t>
          </a:r>
        </a:p>
        <a:p>
          <a:pPr algn="ctr"/>
          <a:endParaRPr lang="en-GB" sz="3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algn="ctr"/>
          <a:r>
            <a:rPr lang="en-GB" sz="7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Science Production </a:t>
          </a:r>
        </a:p>
        <a:p>
          <a:pPr algn="ctr"/>
          <a:r>
            <a:rPr lang="en-GB" sz="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       Authorization	</a:t>
          </a:r>
        </a:p>
        <a:p>
          <a:pPr algn="ctr"/>
          <a:r>
            <a:rPr lang="en-GB" sz="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Participation</a:t>
          </a:r>
        </a:p>
        <a:p>
          <a:pPr algn="ctr"/>
          <a:r>
            <a:rPr lang="en-GB" sz="1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</a:p>
      </dgm:t>
    </dgm:pt>
    <dgm:pt modelId="{1819403C-F40A-D749-AF5A-397E2F6B0D8E}" type="parTrans" cxnId="{13252F66-413D-1C46-B48C-88CD9267F9D0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F136617-0809-FB41-8615-1D40A3CC922E}" type="sibTrans" cxnId="{13252F66-413D-1C46-B48C-88CD9267F9D0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C545E99-7BDA-8C4B-B979-49D8564BDF67}" type="pres">
      <dgm:prSet presAssocID="{4CF11A7D-B755-B64E-AFE0-DDC35180B10D}" presName="Name0" presStyleCnt="0">
        <dgm:presLayoutVars>
          <dgm:dir/>
          <dgm:animOne val="branch"/>
          <dgm:animLvl val="lvl"/>
        </dgm:presLayoutVars>
      </dgm:prSet>
      <dgm:spPr/>
    </dgm:pt>
    <dgm:pt modelId="{25464A55-41BB-384E-ACB0-3A7BD62B9087}" type="pres">
      <dgm:prSet presAssocID="{6C193E98-BEED-D844-B47B-CF0902363E54}" presName="chaos" presStyleCnt="0"/>
      <dgm:spPr/>
    </dgm:pt>
    <dgm:pt modelId="{FDDE334B-487E-2F45-995E-BABE9CC5BF78}" type="pres">
      <dgm:prSet presAssocID="{6C193E98-BEED-D844-B47B-CF0902363E54}" presName="parTx1" presStyleLbl="revTx" presStyleIdx="0" presStyleCnt="1" custScaleX="101244" custScaleY="181595" custLinFactNeighborX="-1858" custLinFactNeighborY="2079"/>
      <dgm:spPr/>
    </dgm:pt>
    <dgm:pt modelId="{71A4EC5E-E572-3F41-A36A-53EAB90ECE9D}" type="pres">
      <dgm:prSet presAssocID="{6C193E98-BEED-D844-B47B-CF0902363E54}" presName="c1" presStyleLbl="node1" presStyleIdx="0" presStyleCnt="18"/>
      <dgm:spPr/>
    </dgm:pt>
    <dgm:pt modelId="{F5216A2C-C590-CF43-AC68-C8228521AE4B}" type="pres">
      <dgm:prSet presAssocID="{6C193E98-BEED-D844-B47B-CF0902363E54}" presName="c2" presStyleLbl="node1" presStyleIdx="1" presStyleCnt="18"/>
      <dgm:spPr/>
    </dgm:pt>
    <dgm:pt modelId="{996506F0-6D54-F049-A05B-36E59816AFE9}" type="pres">
      <dgm:prSet presAssocID="{6C193E98-BEED-D844-B47B-CF0902363E54}" presName="c3" presStyleLbl="node1" presStyleIdx="2" presStyleCnt="18" custLinFactNeighborX="-18438" custLinFactNeighborY="-20391"/>
      <dgm:spPr/>
    </dgm:pt>
    <dgm:pt modelId="{CF44D713-484C-584B-B13F-F9D039D0B005}" type="pres">
      <dgm:prSet presAssocID="{6C193E98-BEED-D844-B47B-CF0902363E54}" presName="c4" presStyleLbl="node1" presStyleIdx="3" presStyleCnt="18" custLinFactNeighborX="-30404"/>
      <dgm:spPr/>
    </dgm:pt>
    <dgm:pt modelId="{77FCFC9E-100F-5742-91B6-C1C0C71CC13C}" type="pres">
      <dgm:prSet presAssocID="{6C193E98-BEED-D844-B47B-CF0902363E54}" presName="c5" presStyleLbl="node1" presStyleIdx="4" presStyleCnt="18" custLinFactX="-20024" custLinFactNeighborX="-100000" custLinFactNeighborY="-35736"/>
      <dgm:spPr/>
    </dgm:pt>
    <dgm:pt modelId="{CB9C03A2-8277-3746-A342-FD8CF18F4897}" type="pres">
      <dgm:prSet presAssocID="{6C193E98-BEED-D844-B47B-CF0902363E54}" presName="c6" presStyleLbl="node1" presStyleIdx="5" presStyleCnt="18" custLinFactNeighborX="17880" custLinFactNeighborY="-22830"/>
      <dgm:spPr/>
    </dgm:pt>
    <dgm:pt modelId="{AFE833C7-CD63-4349-949F-A4A69059D2E3}" type="pres">
      <dgm:prSet presAssocID="{6C193E98-BEED-D844-B47B-CF0902363E54}" presName="c7" presStyleLbl="node1" presStyleIdx="6" presStyleCnt="18"/>
      <dgm:spPr/>
    </dgm:pt>
    <dgm:pt modelId="{50212A43-4E88-144D-874A-B2799000DDF0}" type="pres">
      <dgm:prSet presAssocID="{6C193E98-BEED-D844-B47B-CF0902363E54}" presName="c8" presStyleLbl="node1" presStyleIdx="7" presStyleCnt="18"/>
      <dgm:spPr/>
    </dgm:pt>
    <dgm:pt modelId="{58FE44EA-87CA-964A-AB1D-5495E81AC0EC}" type="pres">
      <dgm:prSet presAssocID="{6C193E98-BEED-D844-B47B-CF0902363E54}" presName="c9" presStyleLbl="node1" presStyleIdx="8" presStyleCnt="18"/>
      <dgm:spPr/>
    </dgm:pt>
    <dgm:pt modelId="{A0F1979B-EF37-884F-9802-BD1365DDC406}" type="pres">
      <dgm:prSet presAssocID="{6C193E98-BEED-D844-B47B-CF0902363E54}" presName="c10" presStyleLbl="node1" presStyleIdx="9" presStyleCnt="18" custLinFactNeighborX="11390" custLinFactNeighborY="-56545"/>
      <dgm:spPr/>
    </dgm:pt>
    <dgm:pt modelId="{F4AB4088-0D04-5841-9875-B719D429F2F2}" type="pres">
      <dgm:prSet presAssocID="{6C193E98-BEED-D844-B47B-CF0902363E54}" presName="c11" presStyleLbl="node1" presStyleIdx="10" presStyleCnt="18"/>
      <dgm:spPr/>
    </dgm:pt>
    <dgm:pt modelId="{A4CAB881-E3D1-5F4E-9D6B-76202B42925C}" type="pres">
      <dgm:prSet presAssocID="{6C193E98-BEED-D844-B47B-CF0902363E54}" presName="c12" presStyleLbl="node1" presStyleIdx="11" presStyleCnt="18"/>
      <dgm:spPr/>
    </dgm:pt>
    <dgm:pt modelId="{0E2CD9B7-4BD8-CB42-B8A0-865A9AEC143D}" type="pres">
      <dgm:prSet presAssocID="{6C193E98-BEED-D844-B47B-CF0902363E54}" presName="c13" presStyleLbl="node1" presStyleIdx="12" presStyleCnt="18" custLinFactNeighborX="-46968" custLinFactNeighborY="12447"/>
      <dgm:spPr/>
    </dgm:pt>
    <dgm:pt modelId="{BAF53F2C-0EF5-D646-A338-08DB58546BD8}" type="pres">
      <dgm:prSet presAssocID="{6C193E98-BEED-D844-B47B-CF0902363E54}" presName="c14" presStyleLbl="node1" presStyleIdx="13" presStyleCnt="18" custLinFactNeighborX="-85643" custLinFactNeighborY="-61169"/>
      <dgm:spPr/>
    </dgm:pt>
    <dgm:pt modelId="{983D9B29-EEA2-C346-B2F7-C263F477C0BF}" type="pres">
      <dgm:prSet presAssocID="{6C193E98-BEED-D844-B47B-CF0902363E54}" presName="c15" presStyleLbl="node1" presStyleIdx="14" presStyleCnt="18" custLinFactY="6286" custLinFactNeighborY="100000"/>
      <dgm:spPr/>
    </dgm:pt>
    <dgm:pt modelId="{0EAE57F5-0078-C54A-BC8D-4115E4AD3420}" type="pres">
      <dgm:prSet presAssocID="{6C193E98-BEED-D844-B47B-CF0902363E54}" presName="c16" presStyleLbl="node1" presStyleIdx="15" presStyleCnt="18" custLinFactNeighborX="95498" custLinFactNeighborY="-28979"/>
      <dgm:spPr/>
    </dgm:pt>
    <dgm:pt modelId="{15999135-EAF0-8146-B87F-15135A7873E0}" type="pres">
      <dgm:prSet presAssocID="{6C193E98-BEED-D844-B47B-CF0902363E54}" presName="c17" presStyleLbl="node1" presStyleIdx="16" presStyleCnt="18" custLinFactNeighborX="28114" custLinFactNeighborY="18188"/>
      <dgm:spPr/>
    </dgm:pt>
    <dgm:pt modelId="{B2C5F461-87DE-F944-9AEA-EBA65883298D}" type="pres">
      <dgm:prSet presAssocID="{6C193E98-BEED-D844-B47B-CF0902363E54}" presName="c18" presStyleLbl="node1" presStyleIdx="17" presStyleCnt="18"/>
      <dgm:spPr/>
    </dgm:pt>
  </dgm:ptLst>
  <dgm:cxnLst>
    <dgm:cxn modelId="{13252F66-413D-1C46-B48C-88CD9267F9D0}" srcId="{4CF11A7D-B755-B64E-AFE0-DDC35180B10D}" destId="{6C193E98-BEED-D844-B47B-CF0902363E54}" srcOrd="0" destOrd="0" parTransId="{1819403C-F40A-D749-AF5A-397E2F6B0D8E}" sibTransId="{1F136617-0809-FB41-8615-1D40A3CC922E}"/>
    <dgm:cxn modelId="{E1BF2854-BE3A-6F42-A35E-70522B0E331D}" type="presOf" srcId="{4CF11A7D-B755-B64E-AFE0-DDC35180B10D}" destId="{5C545E99-7BDA-8C4B-B979-49D8564BDF67}" srcOrd="0" destOrd="0" presId="urn:microsoft.com/office/officeart/2009/3/layout/RandomtoResultProcess"/>
    <dgm:cxn modelId="{13BCDAD6-3BBE-F84E-B281-A006B0FE1C76}" type="presOf" srcId="{6C193E98-BEED-D844-B47B-CF0902363E54}" destId="{FDDE334B-487E-2F45-995E-BABE9CC5BF78}" srcOrd="0" destOrd="0" presId="urn:microsoft.com/office/officeart/2009/3/layout/RandomtoResultProcess"/>
    <dgm:cxn modelId="{32703C68-554F-D640-A5A1-AC12465FAB29}" type="presParOf" srcId="{5C545E99-7BDA-8C4B-B979-49D8564BDF67}" destId="{25464A55-41BB-384E-ACB0-3A7BD62B9087}" srcOrd="0" destOrd="0" presId="urn:microsoft.com/office/officeart/2009/3/layout/RandomtoResultProcess"/>
    <dgm:cxn modelId="{B71B950F-4EF6-414B-A1DF-9DFA5C304171}" type="presParOf" srcId="{25464A55-41BB-384E-ACB0-3A7BD62B9087}" destId="{FDDE334B-487E-2F45-995E-BABE9CC5BF78}" srcOrd="0" destOrd="0" presId="urn:microsoft.com/office/officeart/2009/3/layout/RandomtoResultProcess"/>
    <dgm:cxn modelId="{BBB744BC-6629-1E44-B798-E4D76476A4FD}" type="presParOf" srcId="{25464A55-41BB-384E-ACB0-3A7BD62B9087}" destId="{71A4EC5E-E572-3F41-A36A-53EAB90ECE9D}" srcOrd="1" destOrd="0" presId="urn:microsoft.com/office/officeart/2009/3/layout/RandomtoResultProcess"/>
    <dgm:cxn modelId="{5E6B8635-ED49-F944-ABB0-2B990131FBA4}" type="presParOf" srcId="{25464A55-41BB-384E-ACB0-3A7BD62B9087}" destId="{F5216A2C-C590-CF43-AC68-C8228521AE4B}" srcOrd="2" destOrd="0" presId="urn:microsoft.com/office/officeart/2009/3/layout/RandomtoResultProcess"/>
    <dgm:cxn modelId="{EF9BA992-76B1-5D44-B797-0B61010ACDEB}" type="presParOf" srcId="{25464A55-41BB-384E-ACB0-3A7BD62B9087}" destId="{996506F0-6D54-F049-A05B-36E59816AFE9}" srcOrd="3" destOrd="0" presId="urn:microsoft.com/office/officeart/2009/3/layout/RandomtoResultProcess"/>
    <dgm:cxn modelId="{A87AA032-E5E4-6F40-ACCD-99F991507753}" type="presParOf" srcId="{25464A55-41BB-384E-ACB0-3A7BD62B9087}" destId="{CF44D713-484C-584B-B13F-F9D039D0B005}" srcOrd="4" destOrd="0" presId="urn:microsoft.com/office/officeart/2009/3/layout/RandomtoResultProcess"/>
    <dgm:cxn modelId="{3A79FE1D-0535-D94B-9005-69F29BC4638B}" type="presParOf" srcId="{25464A55-41BB-384E-ACB0-3A7BD62B9087}" destId="{77FCFC9E-100F-5742-91B6-C1C0C71CC13C}" srcOrd="5" destOrd="0" presId="urn:microsoft.com/office/officeart/2009/3/layout/RandomtoResultProcess"/>
    <dgm:cxn modelId="{17459A2A-DBA8-2F47-A9FA-1CAF8B45FB0C}" type="presParOf" srcId="{25464A55-41BB-384E-ACB0-3A7BD62B9087}" destId="{CB9C03A2-8277-3746-A342-FD8CF18F4897}" srcOrd="6" destOrd="0" presId="urn:microsoft.com/office/officeart/2009/3/layout/RandomtoResultProcess"/>
    <dgm:cxn modelId="{E0C6A90D-E286-0A47-A4AC-1652AA7B0EA0}" type="presParOf" srcId="{25464A55-41BB-384E-ACB0-3A7BD62B9087}" destId="{AFE833C7-CD63-4349-949F-A4A69059D2E3}" srcOrd="7" destOrd="0" presId="urn:microsoft.com/office/officeart/2009/3/layout/RandomtoResultProcess"/>
    <dgm:cxn modelId="{F50C8837-60FA-2E4D-9878-A6B4DFD9BFA5}" type="presParOf" srcId="{25464A55-41BB-384E-ACB0-3A7BD62B9087}" destId="{50212A43-4E88-144D-874A-B2799000DDF0}" srcOrd="8" destOrd="0" presId="urn:microsoft.com/office/officeart/2009/3/layout/RandomtoResultProcess"/>
    <dgm:cxn modelId="{9511F449-3CA3-534D-AEC7-8B78260038C4}" type="presParOf" srcId="{25464A55-41BB-384E-ACB0-3A7BD62B9087}" destId="{58FE44EA-87CA-964A-AB1D-5495E81AC0EC}" srcOrd="9" destOrd="0" presId="urn:microsoft.com/office/officeart/2009/3/layout/RandomtoResultProcess"/>
    <dgm:cxn modelId="{0B12BB9C-E188-4D46-B0FD-0066755AD997}" type="presParOf" srcId="{25464A55-41BB-384E-ACB0-3A7BD62B9087}" destId="{A0F1979B-EF37-884F-9802-BD1365DDC406}" srcOrd="10" destOrd="0" presId="urn:microsoft.com/office/officeart/2009/3/layout/RandomtoResultProcess"/>
    <dgm:cxn modelId="{B00AFCD5-2EB5-CE4F-85E4-6B40B9999DFE}" type="presParOf" srcId="{25464A55-41BB-384E-ACB0-3A7BD62B9087}" destId="{F4AB4088-0D04-5841-9875-B719D429F2F2}" srcOrd="11" destOrd="0" presId="urn:microsoft.com/office/officeart/2009/3/layout/RandomtoResultProcess"/>
    <dgm:cxn modelId="{025F833A-063D-9B42-B004-161972FDF726}" type="presParOf" srcId="{25464A55-41BB-384E-ACB0-3A7BD62B9087}" destId="{A4CAB881-E3D1-5F4E-9D6B-76202B42925C}" srcOrd="12" destOrd="0" presId="urn:microsoft.com/office/officeart/2009/3/layout/RandomtoResultProcess"/>
    <dgm:cxn modelId="{E0355D70-96D9-2A49-AEF8-481A7414D9F3}" type="presParOf" srcId="{25464A55-41BB-384E-ACB0-3A7BD62B9087}" destId="{0E2CD9B7-4BD8-CB42-B8A0-865A9AEC143D}" srcOrd="13" destOrd="0" presId="urn:microsoft.com/office/officeart/2009/3/layout/RandomtoResultProcess"/>
    <dgm:cxn modelId="{B8C7133C-161F-AC42-9CF6-D79886D4E09E}" type="presParOf" srcId="{25464A55-41BB-384E-ACB0-3A7BD62B9087}" destId="{BAF53F2C-0EF5-D646-A338-08DB58546BD8}" srcOrd="14" destOrd="0" presId="urn:microsoft.com/office/officeart/2009/3/layout/RandomtoResultProcess"/>
    <dgm:cxn modelId="{E57EEE04-6562-0342-84F7-B82AB7A4107C}" type="presParOf" srcId="{25464A55-41BB-384E-ACB0-3A7BD62B9087}" destId="{983D9B29-EEA2-C346-B2F7-C263F477C0BF}" srcOrd="15" destOrd="0" presId="urn:microsoft.com/office/officeart/2009/3/layout/RandomtoResultProcess"/>
    <dgm:cxn modelId="{C2DCF26A-51B6-7847-BC4A-3F6D1EB80775}" type="presParOf" srcId="{25464A55-41BB-384E-ACB0-3A7BD62B9087}" destId="{0EAE57F5-0078-C54A-BC8D-4115E4AD3420}" srcOrd="16" destOrd="0" presId="urn:microsoft.com/office/officeart/2009/3/layout/RandomtoResultProcess"/>
    <dgm:cxn modelId="{55C1D3AF-C54E-3748-8514-47B2440B7AEB}" type="presParOf" srcId="{25464A55-41BB-384E-ACB0-3A7BD62B9087}" destId="{15999135-EAF0-8146-B87F-15135A7873E0}" srcOrd="17" destOrd="0" presId="urn:microsoft.com/office/officeart/2009/3/layout/RandomtoResultProcess"/>
    <dgm:cxn modelId="{FE6ABCB5-C590-3D4F-A907-92AD7D4E9BDD}" type="presParOf" srcId="{25464A55-41BB-384E-ACB0-3A7BD62B9087}" destId="{B2C5F461-87DE-F944-9AEA-EBA65883298D}" srcOrd="18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E334B-487E-2F45-995E-BABE9CC5BF78}">
      <dsp:nvSpPr>
        <dsp:cNvPr id="0" name=""/>
        <dsp:cNvSpPr/>
      </dsp:nvSpPr>
      <dsp:spPr>
        <a:xfrm>
          <a:off x="82156" y="504054"/>
          <a:ext cx="1984193" cy="1172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	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Transparency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Accessibility</a:t>
          </a:r>
          <a:endParaRPr lang="en-GB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Science Outputs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" b="1" i="1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i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Principles of Openness in Science                                        in a Digital World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Science Production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       Authorization	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Participation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</a:p>
      </dsp:txBody>
      <dsp:txXfrm>
        <a:off x="82156" y="504054"/>
        <a:ext cx="1984193" cy="1172826"/>
      </dsp:txXfrm>
    </dsp:sp>
    <dsp:sp modelId="{71A4EC5E-E572-3F41-A36A-53EAB90ECE9D}">
      <dsp:nvSpPr>
        <dsp:cNvPr id="0" name=""/>
        <dsp:cNvSpPr/>
      </dsp:nvSpPr>
      <dsp:spPr>
        <a:xfrm>
          <a:off x="128532" y="557690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16A2C-C590-CF43-AC68-C8228521AE4B}">
      <dsp:nvSpPr>
        <dsp:cNvPr id="0" name=""/>
        <dsp:cNvSpPr/>
      </dsp:nvSpPr>
      <dsp:spPr>
        <a:xfrm>
          <a:off x="237658" y="339438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506F0-6D54-F049-A05B-36E59816AFE9}">
      <dsp:nvSpPr>
        <dsp:cNvPr id="0" name=""/>
        <dsp:cNvSpPr/>
      </dsp:nvSpPr>
      <dsp:spPr>
        <a:xfrm>
          <a:off x="454392" y="333135"/>
          <a:ext cx="244976" cy="2449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4D713-484C-584B-B13F-F9D039D0B005}">
      <dsp:nvSpPr>
        <dsp:cNvPr id="0" name=""/>
        <dsp:cNvSpPr/>
      </dsp:nvSpPr>
      <dsp:spPr>
        <a:xfrm>
          <a:off x="670414" y="143011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CFC9E-100F-5742-91B6-C1C0C71CC13C}">
      <dsp:nvSpPr>
        <dsp:cNvPr id="0" name=""/>
        <dsp:cNvSpPr/>
      </dsp:nvSpPr>
      <dsp:spPr>
        <a:xfrm>
          <a:off x="814429" y="0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C03A2-8277-3746-A342-FD8CF18F4897}">
      <dsp:nvSpPr>
        <dsp:cNvPr id="0" name=""/>
        <dsp:cNvSpPr/>
      </dsp:nvSpPr>
      <dsp:spPr>
        <a:xfrm>
          <a:off x="1378617" y="172896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833C7-CD63-4349-949F-A4A69059D2E3}">
      <dsp:nvSpPr>
        <dsp:cNvPr id="0" name=""/>
        <dsp:cNvSpPr/>
      </dsp:nvSpPr>
      <dsp:spPr>
        <a:xfrm>
          <a:off x="1568995" y="317613"/>
          <a:ext cx="244976" cy="2449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12A43-4E88-144D-874A-B2799000DDF0}">
      <dsp:nvSpPr>
        <dsp:cNvPr id="0" name=""/>
        <dsp:cNvSpPr/>
      </dsp:nvSpPr>
      <dsp:spPr>
        <a:xfrm>
          <a:off x="1874548" y="557690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E44EA-87CA-964A-AB1D-5495E81AC0EC}">
      <dsp:nvSpPr>
        <dsp:cNvPr id="0" name=""/>
        <dsp:cNvSpPr/>
      </dsp:nvSpPr>
      <dsp:spPr>
        <a:xfrm>
          <a:off x="2005499" y="797767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1979B-EF37-884F-9802-BD1365DDC406}">
      <dsp:nvSpPr>
        <dsp:cNvPr id="0" name=""/>
        <dsp:cNvSpPr/>
      </dsp:nvSpPr>
      <dsp:spPr>
        <a:xfrm>
          <a:off x="916248" y="112765"/>
          <a:ext cx="400870" cy="4008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B4088-0D04-5841-9875-B719D429F2F2}">
      <dsp:nvSpPr>
        <dsp:cNvPr id="0" name=""/>
        <dsp:cNvSpPr/>
      </dsp:nvSpPr>
      <dsp:spPr>
        <a:xfrm>
          <a:off x="19406" y="1168795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AB881-E3D1-5F4E-9D6B-76202B42925C}">
      <dsp:nvSpPr>
        <dsp:cNvPr id="0" name=""/>
        <dsp:cNvSpPr/>
      </dsp:nvSpPr>
      <dsp:spPr>
        <a:xfrm>
          <a:off x="150357" y="1365222"/>
          <a:ext cx="244976" cy="2449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CD9B7-4BD8-CB42-B8A0-865A9AEC143D}">
      <dsp:nvSpPr>
        <dsp:cNvPr id="0" name=""/>
        <dsp:cNvSpPr/>
      </dsp:nvSpPr>
      <dsp:spPr>
        <a:xfrm>
          <a:off x="310374" y="1584176"/>
          <a:ext cx="356329" cy="3563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53F2C-0EF5-D646-A338-08DB58546BD8}">
      <dsp:nvSpPr>
        <dsp:cNvPr id="0" name=""/>
        <dsp:cNvSpPr/>
      </dsp:nvSpPr>
      <dsp:spPr>
        <a:xfrm>
          <a:off x="802552" y="1728192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D9B29-EEA2-C346-B2F7-C263F477C0BF}">
      <dsp:nvSpPr>
        <dsp:cNvPr id="0" name=""/>
        <dsp:cNvSpPr/>
      </dsp:nvSpPr>
      <dsp:spPr>
        <a:xfrm>
          <a:off x="1023365" y="1800200"/>
          <a:ext cx="244976" cy="2449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E57F5-0078-C54A-BC8D-4115E4AD3420}">
      <dsp:nvSpPr>
        <dsp:cNvPr id="0" name=""/>
        <dsp:cNvSpPr/>
      </dsp:nvSpPr>
      <dsp:spPr>
        <a:xfrm>
          <a:off x="1390493" y="1800200"/>
          <a:ext cx="155894" cy="1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99135-EAF0-8146-B87F-15135A7873E0}">
      <dsp:nvSpPr>
        <dsp:cNvPr id="0" name=""/>
        <dsp:cNvSpPr/>
      </dsp:nvSpPr>
      <dsp:spPr>
        <a:xfrm>
          <a:off x="1538222" y="1560982"/>
          <a:ext cx="356329" cy="3563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5F461-87DE-F944-9AEA-EBA65883298D}">
      <dsp:nvSpPr>
        <dsp:cNvPr id="0" name=""/>
        <dsp:cNvSpPr/>
      </dsp:nvSpPr>
      <dsp:spPr>
        <a:xfrm>
          <a:off x="1918198" y="1408872"/>
          <a:ext cx="244976" cy="2449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11/26/2019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26.11.2019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86130" rtl="0" eaLnBrk="0" fontAlgn="base" hangingPunct="0">
      <a:spcBef>
        <a:spcPct val="30000"/>
      </a:spcBef>
      <a:spcAft>
        <a:spcPct val="0"/>
      </a:spcAft>
      <a:defRPr sz="1538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86130" algn="l" defTabSz="586130" rtl="0" eaLnBrk="0" fontAlgn="base" hangingPunct="0">
      <a:spcBef>
        <a:spcPct val="30000"/>
      </a:spcBef>
      <a:spcAft>
        <a:spcPct val="0"/>
      </a:spcAft>
      <a:defRPr sz="1538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172261" algn="l" defTabSz="586130" rtl="0" eaLnBrk="0" fontAlgn="base" hangingPunct="0">
      <a:spcBef>
        <a:spcPct val="30000"/>
      </a:spcBef>
      <a:spcAft>
        <a:spcPct val="0"/>
      </a:spcAft>
      <a:defRPr sz="1538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758391" algn="l" defTabSz="586130" rtl="0" eaLnBrk="0" fontAlgn="base" hangingPunct="0">
      <a:spcBef>
        <a:spcPct val="30000"/>
      </a:spcBef>
      <a:spcAft>
        <a:spcPct val="0"/>
      </a:spcAft>
      <a:defRPr sz="1538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344522" algn="l" defTabSz="586130" rtl="0" eaLnBrk="0" fontAlgn="base" hangingPunct="0">
      <a:spcBef>
        <a:spcPct val="30000"/>
      </a:spcBef>
      <a:spcAft>
        <a:spcPct val="0"/>
      </a:spcAft>
      <a:defRPr sz="1538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930652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6pPr>
    <a:lvl7pPr marL="3516782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7pPr>
    <a:lvl8pPr marL="4102913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8pPr>
    <a:lvl9pPr marL="4689043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8" y="1700810"/>
            <a:ext cx="10943167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351617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8" y="1701163"/>
            <a:ext cx="10943167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  <a:latin typeface="NimbusSan" panose="02020500000000000000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351617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tx2"/>
                </a:solidFill>
                <a:latin typeface="NimbusSan" panose="02020500000000000000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18459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351617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8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40">
                <a:solidFill>
                  <a:schemeClr val="tx2"/>
                </a:solidFill>
                <a:latin typeface="NimbusSan" panose="02020500000000000000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8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351617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8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1" y="5654880"/>
            <a:ext cx="2998548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2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60" b="1">
                <a:latin typeface="+mj-lt"/>
              </a:defRPr>
            </a:lvl1pPr>
            <a:lvl2pPr marL="219076" indent="-188596">
              <a:spcBef>
                <a:spcPts val="720"/>
              </a:spcBef>
              <a:spcAft>
                <a:spcPts val="720"/>
              </a:spcAft>
              <a:buFont typeface="Arial"/>
              <a:buChar char="•"/>
              <a:defRPr sz="1800">
                <a:latin typeface="Georgia"/>
              </a:defRPr>
            </a:lvl2pPr>
            <a:lvl3pPr marL="430530" indent="-154306">
              <a:buFont typeface="Lucida Grande"/>
              <a:buChar char="-"/>
              <a:defRPr sz="144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32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3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26.11.2019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0"/>
            <a:ext cx="2998544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5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26.11.2019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0"/>
            <a:ext cx="2998544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42608" y="6021288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742608" y="6180039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26.11.2019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742608" y="6365777"/>
            <a:ext cx="48260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548640" rtl="0" eaLnBrk="1" fontAlgn="base" hangingPunct="1">
        <a:spcBef>
          <a:spcPct val="0"/>
        </a:spcBef>
        <a:spcAft>
          <a:spcPct val="0"/>
        </a:spcAft>
        <a:defRPr sz="528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54864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109728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64592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219456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411480" indent="-41148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4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891540" indent="-34290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6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371600" indent="-27432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8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920240" indent="-27432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468880" indent="-27432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siglobal.org/2018/11/15/osi-brief-what-do-we-mean-by-open/" TargetMode="External"/><Relationship Id="rId7" Type="http://schemas.openxmlformats.org/officeDocument/2006/relationships/hyperlink" Target="https://doi.org/10.1016/j.jbusres.2017.12.043" TargetMode="External"/><Relationship Id="rId2" Type="http://schemas.openxmlformats.org/officeDocument/2006/relationships/hyperlink" Target="https://www.fosteropenscience.eu/node/2219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775A-5DF8-6045-A4C6-B3642C4B1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418" y="1700810"/>
            <a:ext cx="11015938" cy="3542792"/>
          </a:xfrm>
        </p:spPr>
        <p:txBody>
          <a:bodyPr/>
          <a:lstStyle/>
          <a:p>
            <a:br>
              <a:rPr lang="fi-FI" sz="3800" dirty="0"/>
            </a:br>
            <a:r>
              <a:rPr lang="fi-FI" sz="4000" dirty="0" err="1"/>
              <a:t>Emergent</a:t>
            </a:r>
            <a:r>
              <a:rPr lang="fi-FI" sz="4000" dirty="0"/>
              <a:t> </a:t>
            </a:r>
            <a:r>
              <a:rPr lang="fi-FI" sz="4000" dirty="0" err="1"/>
              <a:t>Principles</a:t>
            </a:r>
            <a:r>
              <a:rPr lang="fi-FI" sz="4000" dirty="0"/>
              <a:t> and </a:t>
            </a:r>
            <a:r>
              <a:rPr lang="fi-FI" sz="4000" dirty="0" err="1"/>
              <a:t>Practices</a:t>
            </a:r>
            <a:r>
              <a:rPr lang="fi-FI" sz="4000" dirty="0"/>
              <a:t> of Open Science and Innovation of </a:t>
            </a:r>
            <a:r>
              <a:rPr lang="fi-FI" sz="4000" dirty="0" err="1"/>
              <a:t>University</a:t>
            </a:r>
            <a:r>
              <a:rPr lang="fi-FI" sz="4000" dirty="0"/>
              <a:t> </a:t>
            </a:r>
            <a:r>
              <a:rPr lang="fi-FI" sz="4000" dirty="0" err="1"/>
              <a:t>Research</a:t>
            </a:r>
            <a:r>
              <a:rPr lang="fi-FI" sz="4000" dirty="0"/>
              <a:t> </a:t>
            </a:r>
            <a:r>
              <a:rPr lang="fi-FI" sz="4000" dirty="0" err="1"/>
              <a:t>Teams</a:t>
            </a:r>
            <a:r>
              <a:rPr lang="fi-FI" sz="4000" dirty="0"/>
              <a:t> in a Digital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BF3100-7E36-3D4F-864C-EEF28C33B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418" y="5445224"/>
            <a:ext cx="9244903" cy="792000"/>
          </a:xfrm>
        </p:spPr>
        <p:txBody>
          <a:bodyPr>
            <a:noAutofit/>
          </a:bodyPr>
          <a:lstStyle/>
          <a:p>
            <a:r>
              <a:rPr lang="fi-FI" sz="1800" dirty="0"/>
              <a:t>Rubén Vicente </a:t>
            </a:r>
            <a:r>
              <a:rPr lang="fi-FI" sz="1800" dirty="0" err="1"/>
              <a:t>Sáez</a:t>
            </a:r>
            <a:r>
              <a:rPr lang="fi-FI" sz="1800" dirty="0"/>
              <a:t> - </a:t>
            </a:r>
            <a:r>
              <a:rPr lang="fi-FI" sz="1800" dirty="0" err="1"/>
              <a:t>Doctoral</a:t>
            </a:r>
            <a:r>
              <a:rPr lang="fi-FI" sz="1800" dirty="0"/>
              <a:t> </a:t>
            </a:r>
            <a:r>
              <a:rPr lang="fi-FI" sz="1800" dirty="0" err="1"/>
              <a:t>Candidate</a:t>
            </a:r>
            <a:r>
              <a:rPr lang="fi-FI" sz="1800" dirty="0"/>
              <a:t> - Aalto </a:t>
            </a:r>
            <a:r>
              <a:rPr lang="fi-FI" sz="1800" dirty="0" err="1"/>
              <a:t>University</a:t>
            </a:r>
            <a:r>
              <a:rPr lang="fi-FI" sz="1800" dirty="0"/>
              <a:t> and </a:t>
            </a:r>
            <a:r>
              <a:rPr lang="fi-FI" sz="1800" dirty="0" err="1"/>
              <a:t>University</a:t>
            </a:r>
            <a:r>
              <a:rPr lang="fi-FI" sz="1800" dirty="0"/>
              <a:t> of Valencia</a:t>
            </a:r>
          </a:p>
          <a:p>
            <a:r>
              <a:rPr lang="fi-FI" sz="1800" dirty="0"/>
              <a:t>Robin Gustafsson - </a:t>
            </a:r>
            <a:r>
              <a:rPr lang="fi-FI" sz="1800" dirty="0" err="1"/>
              <a:t>Associate</a:t>
            </a:r>
            <a:r>
              <a:rPr lang="fi-FI" sz="1800" dirty="0"/>
              <a:t> </a:t>
            </a:r>
            <a:r>
              <a:rPr lang="fi-FI" sz="1800" dirty="0" err="1"/>
              <a:t>Professor</a:t>
            </a:r>
            <a:r>
              <a:rPr lang="fi-FI" sz="1800" dirty="0"/>
              <a:t> of Strategic Management - Aalto </a:t>
            </a:r>
            <a:r>
              <a:rPr lang="fi-FI" sz="1800" dirty="0" err="1"/>
              <a:t>University</a:t>
            </a:r>
            <a:endParaRPr lang="fi-FI" sz="1800" dirty="0"/>
          </a:p>
          <a:p>
            <a:r>
              <a:rPr lang="fi-FI" sz="1800" dirty="0"/>
              <a:t>Lieve Van </a:t>
            </a:r>
            <a:r>
              <a:rPr lang="fi-FI" sz="1800" dirty="0" err="1"/>
              <a:t>den</a:t>
            </a:r>
            <a:r>
              <a:rPr lang="fi-FI" sz="1800" dirty="0"/>
              <a:t> </a:t>
            </a:r>
            <a:r>
              <a:rPr lang="fi-FI" sz="1800" dirty="0" err="1"/>
              <a:t>Brande</a:t>
            </a:r>
            <a:r>
              <a:rPr lang="fi-FI" sz="1800" dirty="0"/>
              <a:t> - Emeritus Senior </a:t>
            </a:r>
            <a:r>
              <a:rPr lang="fi-FI" sz="1800" dirty="0" err="1"/>
              <a:t>Policy</a:t>
            </a:r>
            <a:r>
              <a:rPr lang="fi-FI" sz="1800" dirty="0"/>
              <a:t> </a:t>
            </a:r>
            <a:r>
              <a:rPr lang="fi-FI" sz="1800" dirty="0" err="1"/>
              <a:t>Officer</a:t>
            </a:r>
            <a:r>
              <a:rPr lang="fi-FI" sz="1800" dirty="0"/>
              <a:t> - European Commission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8DEC7-2E5E-0B49-AA89-039AA37C0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494" y="-37183"/>
            <a:ext cx="2203506" cy="198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1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516F8-2399-C44E-9CA6-943C5A5546D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26.11.2019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35542-EB91-504C-AF13-4731CC549BF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648F9-0158-F546-9487-67A488B131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171577" y="1679002"/>
            <a:ext cx="9848849" cy="3838231"/>
          </a:xfrm>
        </p:spPr>
        <p:txBody>
          <a:bodyPr/>
          <a:lstStyle/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/>
          </a:p>
          <a:p>
            <a:pPr algn="ctr"/>
            <a:endParaRPr lang="en-GB" sz="1440" b="0" i="1" dirty="0">
              <a:hlinkClick r:id="rId2"/>
            </a:endParaRPr>
          </a:p>
          <a:p>
            <a:endParaRPr lang="en-GB" sz="960" b="0" i="1" dirty="0">
              <a:hlinkClick r:id="rId2"/>
            </a:endParaRPr>
          </a:p>
          <a:p>
            <a:endParaRPr lang="en-GB" sz="960" b="0" i="1" dirty="0">
              <a:hlinkClick r:id="rId2"/>
            </a:endParaRPr>
          </a:p>
          <a:p>
            <a:pPr algn="r"/>
            <a:endParaRPr lang="en-GB" sz="960" b="0" i="1" dirty="0">
              <a:hlinkClick r:id="rId2"/>
            </a:endParaRPr>
          </a:p>
          <a:p>
            <a:pPr algn="r"/>
            <a:r>
              <a:rPr lang="en-GB" sz="800" b="0" i="1" dirty="0">
                <a:hlinkClick r:id="rId2"/>
              </a:rPr>
              <a:t>https://www.fosteropenscience.eu/node/2219</a:t>
            </a:r>
            <a:r>
              <a:rPr lang="en-GB" sz="800" b="0" i="1" dirty="0"/>
              <a:t>                                                                                                                </a:t>
            </a:r>
            <a:r>
              <a:rPr lang="en-GB" sz="800" b="0" i="1" dirty="0">
                <a:hlinkClick r:id="rId3"/>
              </a:rPr>
              <a:t>http://osiglobal.org/2018/11/15/osi-brief-what-do-we-mean-by-open/</a:t>
            </a:r>
            <a:endParaRPr lang="en-GB" sz="800" b="0" i="1" dirty="0"/>
          </a:p>
          <a:p>
            <a:pPr algn="ctr"/>
            <a:endParaRPr lang="en-GB" sz="1440" b="0" i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0712A9-B1AF-1149-9AD9-E0C5FA739C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0602" y="1516975"/>
            <a:ext cx="3098240" cy="40002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4D3F24-EB1A-6F42-8494-7A4D7A2982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337" y="-139541"/>
            <a:ext cx="2203506" cy="19874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1BB6BE-0942-C94D-8A1F-9F6B397B0D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0450" y="3908136"/>
            <a:ext cx="3713502" cy="160909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A16157C-E427-3248-BAE0-C09D15055BE4}"/>
              </a:ext>
            </a:extLst>
          </p:cNvPr>
          <p:cNvSpPr/>
          <p:nvPr/>
        </p:nvSpPr>
        <p:spPr>
          <a:xfrm>
            <a:off x="1032342" y="1441579"/>
            <a:ext cx="5634018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i="1" dirty="0"/>
              <a:t>“Open Science is transparent and accessible knowledge that is shared and developed through collaborative networks”</a:t>
            </a:r>
          </a:p>
          <a:p>
            <a:pPr algn="ctr"/>
            <a:endParaRPr lang="en-GB" sz="1200" i="1" dirty="0"/>
          </a:p>
          <a:p>
            <a:pPr algn="ctr"/>
            <a:r>
              <a:rPr lang="en-GB" sz="1200" i="1" dirty="0"/>
              <a:t>(Vicente-</a:t>
            </a:r>
            <a:r>
              <a:rPr lang="en-GB" sz="1200" i="1" dirty="0" err="1"/>
              <a:t>Saez</a:t>
            </a:r>
            <a:r>
              <a:rPr lang="en-GB" sz="1200" i="1" dirty="0"/>
              <a:t> and Martinez-Fuentes, 2018)</a:t>
            </a:r>
          </a:p>
          <a:p>
            <a:pPr algn="ctr"/>
            <a:endParaRPr lang="en-GB" sz="780" i="1" dirty="0">
              <a:hlinkClick r:id="rId7"/>
            </a:endParaRPr>
          </a:p>
          <a:p>
            <a:pPr algn="ctr"/>
            <a:r>
              <a:rPr lang="en-GB" sz="800" i="1" dirty="0">
                <a:hlinkClick r:id="rId7"/>
              </a:rPr>
              <a:t>https://doi.org/10.1016/j.jbusres.2017.12.043</a:t>
            </a:r>
            <a:endParaRPr lang="en-GB" sz="800" i="1" dirty="0"/>
          </a:p>
          <a:p>
            <a:pPr algn="ctr"/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252502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C6A5E-7C8C-C942-A8C2-86FE536C831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26.11.2019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1A924-1B53-104D-AECE-E87431004EF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6D3FAA-F737-1749-87A1-D9428FE7D898}"/>
              </a:ext>
            </a:extLst>
          </p:cNvPr>
          <p:cNvSpPr/>
          <p:nvPr/>
        </p:nvSpPr>
        <p:spPr>
          <a:xfrm>
            <a:off x="4107823" y="2310751"/>
            <a:ext cx="1988177" cy="49198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9D81F30-07E9-F644-8309-5951E562B5E9}"/>
              </a:ext>
            </a:extLst>
          </p:cNvPr>
          <p:cNvSpPr txBox="1"/>
          <p:nvPr/>
        </p:nvSpPr>
        <p:spPr>
          <a:xfrm>
            <a:off x="8256240" y="1412776"/>
            <a:ext cx="2718806" cy="641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000" b="1" i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E604D3A-FA6E-7445-92ED-FAE22F91C4B0}"/>
              </a:ext>
            </a:extLst>
          </p:cNvPr>
          <p:cNvSpPr txBox="1"/>
          <p:nvPr/>
        </p:nvSpPr>
        <p:spPr>
          <a:xfrm>
            <a:off x="704993" y="5559296"/>
            <a:ext cx="10782013" cy="4739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" sz="1400" b="1" i="1" dirty="0"/>
              <a:t>Figure 1. A conceptual model for the governance of open science and innovation at universities in a digital world</a:t>
            </a:r>
          </a:p>
          <a:p>
            <a:pPr algn="ctr"/>
            <a:endParaRPr lang="en-GB" sz="1680" b="1" dirty="0"/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AF101AE2-CEDF-A34D-BB4D-11BC6AFEC8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0560498"/>
              </p:ext>
            </p:extLst>
          </p:nvPr>
        </p:nvGraphicFramePr>
        <p:xfrm>
          <a:off x="1393138" y="1556792"/>
          <a:ext cx="2182582" cy="2056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Freeform 24">
            <a:extLst>
              <a:ext uri="{FF2B5EF4-FFF2-40B4-BE49-F238E27FC236}">
                <a16:creationId xmlns:a16="http://schemas.microsoft.com/office/drawing/2014/main" id="{6E150E6C-9EF6-5741-910B-DE3699C64498}"/>
              </a:ext>
            </a:extLst>
          </p:cNvPr>
          <p:cNvSpPr/>
          <p:nvPr/>
        </p:nvSpPr>
        <p:spPr>
          <a:xfrm>
            <a:off x="4600819" y="4653136"/>
            <a:ext cx="2647309" cy="792000"/>
          </a:xfrm>
          <a:custGeom>
            <a:avLst/>
            <a:gdLst>
              <a:gd name="connsiteX0" fmla="*/ 0 w 3900487"/>
              <a:gd name="connsiteY0" fmla="*/ 216694 h 2166937"/>
              <a:gd name="connsiteX1" fmla="*/ 216694 w 3900487"/>
              <a:gd name="connsiteY1" fmla="*/ 0 h 2166937"/>
              <a:gd name="connsiteX2" fmla="*/ 3683793 w 3900487"/>
              <a:gd name="connsiteY2" fmla="*/ 0 h 2166937"/>
              <a:gd name="connsiteX3" fmla="*/ 3900487 w 3900487"/>
              <a:gd name="connsiteY3" fmla="*/ 216694 h 2166937"/>
              <a:gd name="connsiteX4" fmla="*/ 3900487 w 3900487"/>
              <a:gd name="connsiteY4" fmla="*/ 1950243 h 2166937"/>
              <a:gd name="connsiteX5" fmla="*/ 3683793 w 3900487"/>
              <a:gd name="connsiteY5" fmla="*/ 2166937 h 2166937"/>
              <a:gd name="connsiteX6" fmla="*/ 216694 w 3900487"/>
              <a:gd name="connsiteY6" fmla="*/ 2166937 h 2166937"/>
              <a:gd name="connsiteX7" fmla="*/ 0 w 3900487"/>
              <a:gd name="connsiteY7" fmla="*/ 1950243 h 2166937"/>
              <a:gd name="connsiteX8" fmla="*/ 0 w 3900487"/>
              <a:gd name="connsiteY8" fmla="*/ 216694 h 216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487" h="2166937">
                <a:moveTo>
                  <a:pt x="0" y="216694"/>
                </a:moveTo>
                <a:cubicBezTo>
                  <a:pt x="0" y="97017"/>
                  <a:pt x="97017" y="0"/>
                  <a:pt x="216694" y="0"/>
                </a:cubicBezTo>
                <a:lnTo>
                  <a:pt x="3683793" y="0"/>
                </a:lnTo>
                <a:cubicBezTo>
                  <a:pt x="3803470" y="0"/>
                  <a:pt x="3900487" y="97017"/>
                  <a:pt x="3900487" y="216694"/>
                </a:cubicBezTo>
                <a:lnTo>
                  <a:pt x="3900487" y="1950243"/>
                </a:lnTo>
                <a:cubicBezTo>
                  <a:pt x="3900487" y="2069920"/>
                  <a:pt x="3803470" y="2166937"/>
                  <a:pt x="3683793" y="2166937"/>
                </a:cubicBezTo>
                <a:lnTo>
                  <a:pt x="216694" y="2166937"/>
                </a:lnTo>
                <a:cubicBezTo>
                  <a:pt x="97017" y="2166937"/>
                  <a:pt x="0" y="2069920"/>
                  <a:pt x="0" y="1950243"/>
                </a:cubicBezTo>
                <a:lnTo>
                  <a:pt x="0" y="21669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1117" tIns="311117" rIns="311117" bIns="311117" numCol="1" spcCol="1270" anchor="ctr" anchorCtr="0">
            <a:noAutofit/>
          </a:bodyPr>
          <a:lstStyle/>
          <a:p>
            <a:pPr marL="0" lvl="0" indent="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800" b="1" dirty="0"/>
              <a:t>Promoting factors affecting adoption </a:t>
            </a:r>
          </a:p>
          <a:p>
            <a:pPr marL="171450" lvl="0" indent="-17145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GB" sz="700" dirty="0"/>
              <a:t>Open science policies</a:t>
            </a:r>
          </a:p>
          <a:p>
            <a:pPr marL="171450" lvl="0" indent="-17145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GB" sz="700" dirty="0"/>
              <a:t>Open research traditions</a:t>
            </a:r>
          </a:p>
          <a:p>
            <a:pPr marL="171450" lvl="0" indent="-17145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GB" sz="700" dirty="0"/>
              <a:t>Open learning culture</a:t>
            </a:r>
          </a:p>
          <a:p>
            <a:pPr marL="171450" lvl="0" indent="-17145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GB" sz="700" dirty="0"/>
              <a:t>Ideology of research team leaders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7DF67E-DCE1-7C47-B28F-C7E66873846D}"/>
              </a:ext>
            </a:extLst>
          </p:cNvPr>
          <p:cNvGrpSpPr/>
          <p:nvPr/>
        </p:nvGrpSpPr>
        <p:grpSpPr>
          <a:xfrm>
            <a:off x="4440136" y="1413096"/>
            <a:ext cx="2880000" cy="2880000"/>
            <a:chOff x="8291458" y="1726588"/>
            <a:chExt cx="1618377" cy="1618377"/>
          </a:xfrm>
          <a:scene3d>
            <a:camera prst="orthographicFront"/>
            <a:lightRig rig="chilly" dir="t"/>
          </a:scene3d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BDB097C-8A59-4446-89AE-E329FEDD13DF}"/>
                </a:ext>
              </a:extLst>
            </p:cNvPr>
            <p:cNvSpPr/>
            <p:nvPr/>
          </p:nvSpPr>
          <p:spPr>
            <a:xfrm>
              <a:off x="8291458" y="1726588"/>
              <a:ext cx="1618377" cy="1618377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Oval 4">
              <a:extLst>
                <a:ext uri="{FF2B5EF4-FFF2-40B4-BE49-F238E27FC236}">
                  <a16:creationId xmlns:a16="http://schemas.microsoft.com/office/drawing/2014/main" id="{0F344C90-A1CB-234D-977B-ADB56C76340D}"/>
                </a:ext>
              </a:extLst>
            </p:cNvPr>
            <p:cNvSpPr txBox="1"/>
            <p:nvPr/>
          </p:nvSpPr>
          <p:spPr>
            <a:xfrm>
              <a:off x="8558073" y="1978364"/>
              <a:ext cx="1144365" cy="11443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900" b="1" i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Open Science Practices                      in a Digital World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8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Open sharing practices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8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</a:t>
              </a:r>
              <a:r>
                <a:rPr lang="en-GB" sz="7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#open data sharing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#open access publishing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#open protocols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#open repositories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#open prototypes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8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Open inviting practices</a:t>
              </a:r>
              <a:r>
                <a:rPr lang="en-GB" sz="800" b="1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8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</a:t>
              </a:r>
              <a:r>
                <a:rPr lang="en-GB" sz="7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#open collaborative tools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#open physical labs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#transdisciplinary research platforms</a:t>
              </a:r>
              <a:endParaRPr lang="en-GB" sz="70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#crowdsource practices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#co-creation platforms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#participatory design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	</a:t>
              </a:r>
            </a:p>
          </p:txBody>
        </p:sp>
      </p:grpSp>
      <p:sp>
        <p:nvSpPr>
          <p:cNvPr id="30" name="Freeform 29">
            <a:extLst>
              <a:ext uri="{FF2B5EF4-FFF2-40B4-BE49-F238E27FC236}">
                <a16:creationId xmlns:a16="http://schemas.microsoft.com/office/drawing/2014/main" id="{1A33340F-D4AD-614D-B1CD-13EDD132C179}"/>
              </a:ext>
            </a:extLst>
          </p:cNvPr>
          <p:cNvSpPr/>
          <p:nvPr/>
        </p:nvSpPr>
        <p:spPr>
          <a:xfrm>
            <a:off x="4600819" y="260736"/>
            <a:ext cx="2647309" cy="792000"/>
          </a:xfrm>
          <a:custGeom>
            <a:avLst/>
            <a:gdLst>
              <a:gd name="connsiteX0" fmla="*/ 0 w 3900487"/>
              <a:gd name="connsiteY0" fmla="*/ 216694 h 2166937"/>
              <a:gd name="connsiteX1" fmla="*/ 216694 w 3900487"/>
              <a:gd name="connsiteY1" fmla="*/ 0 h 2166937"/>
              <a:gd name="connsiteX2" fmla="*/ 3683793 w 3900487"/>
              <a:gd name="connsiteY2" fmla="*/ 0 h 2166937"/>
              <a:gd name="connsiteX3" fmla="*/ 3900487 w 3900487"/>
              <a:gd name="connsiteY3" fmla="*/ 216694 h 2166937"/>
              <a:gd name="connsiteX4" fmla="*/ 3900487 w 3900487"/>
              <a:gd name="connsiteY4" fmla="*/ 1950243 h 2166937"/>
              <a:gd name="connsiteX5" fmla="*/ 3683793 w 3900487"/>
              <a:gd name="connsiteY5" fmla="*/ 2166937 h 2166937"/>
              <a:gd name="connsiteX6" fmla="*/ 216694 w 3900487"/>
              <a:gd name="connsiteY6" fmla="*/ 2166937 h 2166937"/>
              <a:gd name="connsiteX7" fmla="*/ 0 w 3900487"/>
              <a:gd name="connsiteY7" fmla="*/ 1950243 h 2166937"/>
              <a:gd name="connsiteX8" fmla="*/ 0 w 3900487"/>
              <a:gd name="connsiteY8" fmla="*/ 216694 h 216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487" h="2166937">
                <a:moveTo>
                  <a:pt x="0" y="216694"/>
                </a:moveTo>
                <a:cubicBezTo>
                  <a:pt x="0" y="97017"/>
                  <a:pt x="97017" y="0"/>
                  <a:pt x="216694" y="0"/>
                </a:cubicBezTo>
                <a:lnTo>
                  <a:pt x="3683793" y="0"/>
                </a:lnTo>
                <a:cubicBezTo>
                  <a:pt x="3803470" y="0"/>
                  <a:pt x="3900487" y="97017"/>
                  <a:pt x="3900487" y="216694"/>
                </a:cubicBezTo>
                <a:lnTo>
                  <a:pt x="3900487" y="1950243"/>
                </a:lnTo>
                <a:cubicBezTo>
                  <a:pt x="3900487" y="2069920"/>
                  <a:pt x="3803470" y="2166937"/>
                  <a:pt x="3683793" y="2166937"/>
                </a:cubicBezTo>
                <a:lnTo>
                  <a:pt x="216694" y="2166937"/>
                </a:lnTo>
                <a:cubicBezTo>
                  <a:pt x="97017" y="2166937"/>
                  <a:pt x="0" y="2069920"/>
                  <a:pt x="0" y="1950243"/>
                </a:cubicBezTo>
                <a:lnTo>
                  <a:pt x="0" y="21669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1117" tIns="311117" rIns="311117" bIns="311117" numCol="1" spcCol="1270" anchor="ctr" anchorCtr="0">
            <a:noAutofit/>
          </a:bodyPr>
          <a:lstStyle/>
          <a:p>
            <a:pPr marL="0" lvl="0" indent="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800" b="1" dirty="0"/>
              <a:t>Preventing factors affecting adoption </a:t>
            </a:r>
          </a:p>
          <a:p>
            <a:pPr marL="171450" lvl="0" indent="-17145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GB" sz="700" dirty="0">
                <a:solidFill>
                  <a:schemeClr val="tx1"/>
                </a:solidFill>
              </a:rPr>
              <a:t>Intellectual property law</a:t>
            </a:r>
          </a:p>
          <a:p>
            <a:pPr marL="171450" lvl="0" indent="-17145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GB" sz="700" dirty="0">
                <a:solidFill>
                  <a:schemeClr val="tx1"/>
                </a:solidFill>
              </a:rPr>
              <a:t>Lack of open science incentives in research carrier development</a:t>
            </a:r>
          </a:p>
          <a:p>
            <a:pPr marL="171450" lvl="0" indent="-17145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GB" sz="700" dirty="0">
                <a:solidFill>
                  <a:schemeClr val="tx1"/>
                </a:solidFill>
              </a:rPr>
              <a:t>Lack of open science standards</a:t>
            </a:r>
          </a:p>
          <a:p>
            <a:pPr marL="171450" lvl="0" indent="-17145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GB" sz="700" dirty="0">
                <a:solidFill>
                  <a:schemeClr val="tx1"/>
                </a:solidFill>
              </a:rPr>
              <a:t>Misconception of open science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DD165B4-7309-CF46-8608-BD4B37E0A505}"/>
              </a:ext>
            </a:extLst>
          </p:cNvPr>
          <p:cNvGrpSpPr/>
          <p:nvPr/>
        </p:nvGrpSpPr>
        <p:grpSpPr>
          <a:xfrm>
            <a:off x="7968208" y="1413209"/>
            <a:ext cx="2881457" cy="2880000"/>
            <a:chOff x="8291458" y="1726588"/>
            <a:chExt cx="1618377" cy="1618377"/>
          </a:xfrm>
          <a:scene3d>
            <a:camera prst="orthographicFront"/>
            <a:lightRig rig="chilly" dir="t"/>
          </a:scene3d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034F0A0-7DC8-804B-B7BA-A7BDB0EE1E3C}"/>
                </a:ext>
              </a:extLst>
            </p:cNvPr>
            <p:cNvSpPr/>
            <p:nvPr/>
          </p:nvSpPr>
          <p:spPr>
            <a:xfrm>
              <a:off x="8291458" y="1726588"/>
              <a:ext cx="1618377" cy="1618377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Oval 4">
              <a:extLst>
                <a:ext uri="{FF2B5EF4-FFF2-40B4-BE49-F238E27FC236}">
                  <a16:creationId xmlns:a16="http://schemas.microsoft.com/office/drawing/2014/main" id="{41396EEB-D937-4348-A39D-5E6A9FF61C0F}"/>
                </a:ext>
              </a:extLst>
            </p:cNvPr>
            <p:cNvSpPr txBox="1"/>
            <p:nvPr/>
          </p:nvSpPr>
          <p:spPr>
            <a:xfrm>
              <a:off x="8534119" y="1888444"/>
              <a:ext cx="1172860" cy="11443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b="1" i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Novel Practices of Open Innovation                                in a Digital World</a:t>
              </a:r>
            </a:p>
            <a:p>
              <a:pPr defTabSz="355600">
                <a:lnSpc>
                  <a:spcPct val="90000"/>
                </a:lnSpc>
                <a:spcAft>
                  <a:spcPct val="35000"/>
                </a:spcAft>
              </a:pPr>
              <a:endParaRPr lang="en-GB" sz="9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800" b="1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Open science outputs as input for innovation (inbound)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i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Use of open science outputs (inflows of knowledge) to build and develop new innovations that solve societal, economic and cultural challenges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80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8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Sharing of open science outputs for innovation (outbound</a:t>
              </a:r>
              <a:r>
                <a:rPr lang="en-GB" sz="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)</a:t>
              </a:r>
            </a:p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700" i="1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Sharing of open s</a:t>
              </a:r>
              <a:r>
                <a:rPr lang="en-GB" sz="700" i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cience outputs (outflows of knowledge) with the focus on enabling societal, economic and cultural value</a:t>
              </a:r>
              <a:endParaRPr lang="en-GB" sz="700" i="1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4" name="Right Arrow 33">
            <a:extLst>
              <a:ext uri="{FF2B5EF4-FFF2-40B4-BE49-F238E27FC236}">
                <a16:creationId xmlns:a16="http://schemas.microsoft.com/office/drawing/2014/main" id="{37471659-F6FB-4441-A911-7592128C6210}"/>
              </a:ext>
            </a:extLst>
          </p:cNvPr>
          <p:cNvSpPr/>
          <p:nvPr/>
        </p:nvSpPr>
        <p:spPr>
          <a:xfrm rot="5400000">
            <a:off x="5710213" y="1146031"/>
            <a:ext cx="264486" cy="164033"/>
          </a:xfrm>
          <a:prstGeom prst="rightArrow">
            <a:avLst/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6F0E7E0B-9081-1F47-8AA7-22BCE60F73AE}"/>
              </a:ext>
            </a:extLst>
          </p:cNvPr>
          <p:cNvSpPr/>
          <p:nvPr/>
        </p:nvSpPr>
        <p:spPr>
          <a:xfrm>
            <a:off x="3868743" y="2322513"/>
            <a:ext cx="264486" cy="1640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6F63DABF-3689-334E-B7D0-9E4BC4491607}"/>
              </a:ext>
            </a:extLst>
          </p:cNvPr>
          <p:cNvSpPr/>
          <p:nvPr/>
        </p:nvSpPr>
        <p:spPr>
          <a:xfrm>
            <a:off x="3871007" y="2586266"/>
            <a:ext cx="264486" cy="1640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56113725-474B-BA41-975C-D2AEBDDF6C93}"/>
              </a:ext>
            </a:extLst>
          </p:cNvPr>
          <p:cNvSpPr/>
          <p:nvPr/>
        </p:nvSpPr>
        <p:spPr>
          <a:xfrm>
            <a:off x="3862702" y="2850019"/>
            <a:ext cx="264486" cy="1640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Arrow 42">
            <a:extLst>
              <a:ext uri="{FF2B5EF4-FFF2-40B4-BE49-F238E27FC236}">
                <a16:creationId xmlns:a16="http://schemas.microsoft.com/office/drawing/2014/main" id="{11DD077D-4699-134F-B765-6F6296FB2DAF}"/>
              </a:ext>
            </a:extLst>
          </p:cNvPr>
          <p:cNvSpPr/>
          <p:nvPr/>
        </p:nvSpPr>
        <p:spPr>
          <a:xfrm>
            <a:off x="7547933" y="2589427"/>
            <a:ext cx="264486" cy="164033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6EF1A6E-F363-6F48-88FA-4D68C44A88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337" y="-139541"/>
            <a:ext cx="2203506" cy="1987421"/>
          </a:xfrm>
          <a:prstGeom prst="rect">
            <a:avLst/>
          </a:prstGeom>
        </p:spPr>
      </p:pic>
      <p:sp>
        <p:nvSpPr>
          <p:cNvPr id="24" name="Right Arrow 23">
            <a:extLst>
              <a:ext uri="{FF2B5EF4-FFF2-40B4-BE49-F238E27FC236}">
                <a16:creationId xmlns:a16="http://schemas.microsoft.com/office/drawing/2014/main" id="{4D6CB134-9A1C-754E-9D84-1962AA69C9A1}"/>
              </a:ext>
            </a:extLst>
          </p:cNvPr>
          <p:cNvSpPr/>
          <p:nvPr/>
        </p:nvSpPr>
        <p:spPr>
          <a:xfrm rot="16200000">
            <a:off x="5710212" y="4372275"/>
            <a:ext cx="264486" cy="164033"/>
          </a:xfrm>
          <a:prstGeom prst="rightArrow">
            <a:avLst/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 animBg="1"/>
      <p:bldP spid="34" grpId="0" animBg="1"/>
      <p:bldP spid="36" grpId="0" animBg="1"/>
      <p:bldP spid="37" grpId="0" animBg="1"/>
      <p:bldP spid="38" grpId="0" animBg="1"/>
      <p:bldP spid="4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775A-5DF8-6045-A4C6-B3642C4B1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416" y="3248980"/>
            <a:ext cx="10943167" cy="360040"/>
          </a:xfrm>
        </p:spPr>
        <p:txBody>
          <a:bodyPr/>
          <a:lstStyle/>
          <a:p>
            <a:pPr algn="r"/>
            <a:r>
              <a:rPr lang="en-GB" sz="3500" dirty="0"/>
              <a:t>Open science, innovation, and learning are </a:t>
            </a:r>
            <a:br>
              <a:rPr lang="en-GB" sz="3500" dirty="0"/>
            </a:br>
            <a:r>
              <a:rPr lang="en-GB" sz="3500" dirty="0"/>
              <a:t>drivers of an open, visionary, and fertile university  </a:t>
            </a:r>
            <a:br>
              <a:rPr lang="en-GB" sz="3500" dirty="0"/>
            </a:br>
            <a:r>
              <a:rPr lang="en-GB" sz="3500" dirty="0"/>
              <a:t>that explores the borders of knowledge to create </a:t>
            </a:r>
            <a:br>
              <a:rPr lang="en-GB" sz="3500" dirty="0"/>
            </a:br>
            <a:r>
              <a:rPr lang="en-GB" sz="3500" dirty="0"/>
              <a:t>the future</a:t>
            </a:r>
            <a:endParaRPr lang="fi-FI" sz="3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8DEC7-2E5E-0B49-AA89-039AA37C0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0"/>
            <a:ext cx="2203506" cy="19874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5C17F1C-CE04-5642-ACF7-7EB015FCF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17" y="3969491"/>
            <a:ext cx="1414780" cy="1835773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BDFAFDC-2F64-324A-B486-9836E7FB8838}"/>
              </a:ext>
            </a:extLst>
          </p:cNvPr>
          <p:cNvSpPr/>
          <p:nvPr/>
        </p:nvSpPr>
        <p:spPr>
          <a:xfrm>
            <a:off x="2495600" y="3891968"/>
            <a:ext cx="58326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/>
              <a:t>SUGGESTIONS / CONTACT</a:t>
            </a:r>
            <a:br>
              <a:rPr lang="fi-FI" dirty="0"/>
            </a:br>
            <a:br>
              <a:rPr lang="fi-FI" dirty="0"/>
            </a:br>
            <a:r>
              <a:rPr lang="fi-FI" dirty="0"/>
              <a:t>Rubén Vicente </a:t>
            </a:r>
            <a:r>
              <a:rPr lang="fi-FI" dirty="0" err="1"/>
              <a:t>Sáez</a:t>
            </a:r>
            <a:br>
              <a:rPr lang="fi-FI" dirty="0"/>
            </a:br>
            <a:r>
              <a:rPr lang="fi-FI" dirty="0" err="1"/>
              <a:t>Doctoral</a:t>
            </a:r>
            <a:r>
              <a:rPr lang="fi-FI" dirty="0"/>
              <a:t> </a:t>
            </a:r>
            <a:r>
              <a:rPr lang="fi-FI" dirty="0" err="1"/>
              <a:t>Candidate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Department of Industrial Engineering and Management</a:t>
            </a:r>
          </a:p>
          <a:p>
            <a:r>
              <a:rPr lang="fi-FI" dirty="0"/>
              <a:t>Aalto </a:t>
            </a:r>
            <a:r>
              <a:rPr lang="fi-FI" dirty="0" err="1"/>
              <a:t>University</a:t>
            </a:r>
            <a:r>
              <a:rPr lang="fi-FI" dirty="0"/>
              <a:t>, Finland</a:t>
            </a:r>
            <a:br>
              <a:rPr lang="fi-FI" dirty="0"/>
            </a:br>
            <a:r>
              <a:rPr lang="fi-FI" b="1" dirty="0" err="1"/>
              <a:t>ruben.vicente-saez@aalto.fi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54852367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0" id="{B389219C-6823-42A2-9133-E226F9211E1D}" vid="{27918E5D-F28B-4F67-B053-4B0F6DE31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SCI_EN</Template>
  <TotalTime>0</TotalTime>
  <Words>398</Words>
  <Application>Microsoft Office PowerPoint</Application>
  <PresentationFormat>Laajakuva</PresentationFormat>
  <Paragraphs>79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2" baseType="lpstr">
      <vt:lpstr>Arial</vt:lpstr>
      <vt:lpstr>Calibri</vt:lpstr>
      <vt:lpstr>Courier New</vt:lpstr>
      <vt:lpstr>Georgia</vt:lpstr>
      <vt:lpstr>Lucida Grande</vt:lpstr>
      <vt:lpstr>NimbusSan</vt:lpstr>
      <vt:lpstr>Wingdings</vt:lpstr>
      <vt:lpstr>Aalto University</vt:lpstr>
      <vt:lpstr> Emergent Principles and Practices of Open Science and Innovation of University Research Teams in a Digital World</vt:lpstr>
      <vt:lpstr>PowerPoint-esitys</vt:lpstr>
      <vt:lpstr>PowerPoint-esitys</vt:lpstr>
      <vt:lpstr>Open science, innovation, and learning are  drivers of an open, visionary, and fertile university   that explores the borders of knowledge to create  the future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2017-03-08T09:46:59Z</dcterms:created>
  <dcterms:modified xsi:type="dcterms:W3CDTF">2019-11-26T05:57:41Z</dcterms:modified>
</cp:coreProperties>
</file>