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B2"/>
    <a:srgbClr val="AED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4"/>
  </p:normalViewPr>
  <p:slideViewPr>
    <p:cSldViewPr snapToGrid="0" snapToObjects="1">
      <p:cViewPr varScale="1">
        <p:scale>
          <a:sx n="122" d="100"/>
          <a:sy n="122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3AC88-6BDD-934E-8624-A8202529419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BDE11-6F0C-D141-9ACA-CD4F3C2B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BDE11-6F0C-D141-9ACA-CD4F3C2B09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8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610A1-19C3-490C-AD96-6A3B12D1D56E}" type="slidenum">
              <a:rPr lang="en-US" altLang="fi-FI" smtClean="0"/>
              <a:pPr/>
              <a:t>2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1286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9923-2150-324D-A064-6444B64062B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914-EC6B-7D47-8149-97887081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5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9923-2150-324D-A064-6444B64062B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914-EC6B-7D47-8149-97887081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6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9923-2150-324D-A064-6444B64062B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914-EC6B-7D47-8149-97887081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9923-2150-324D-A064-6444B64062B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914-EC6B-7D47-8149-97887081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4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9923-2150-324D-A064-6444B64062B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914-EC6B-7D47-8149-97887081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9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9923-2150-324D-A064-6444B64062B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914-EC6B-7D47-8149-97887081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4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9923-2150-324D-A064-6444B64062B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914-EC6B-7D47-8149-97887081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9923-2150-324D-A064-6444B64062B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914-EC6B-7D47-8149-97887081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7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9923-2150-324D-A064-6444B64062B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914-EC6B-7D47-8149-97887081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4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9923-2150-324D-A064-6444B64062B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914-EC6B-7D47-8149-97887081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4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9923-2150-324D-A064-6444B64062B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914-EC6B-7D47-8149-97887081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4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9923-2150-324D-A064-6444B64062B8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3914-EC6B-7D47-8149-97887081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3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258" y="-10950"/>
            <a:ext cx="12185741" cy="6868950"/>
          </a:xfrm>
          <a:prstGeom prst="rect">
            <a:avLst/>
          </a:prstGeom>
          <a:solidFill>
            <a:srgbClr val="AED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charset="0"/>
              <a:buChar char="•"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21" y="78126"/>
            <a:ext cx="1200980" cy="1317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9" y="255203"/>
            <a:ext cx="2419656" cy="18604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54" y="346042"/>
            <a:ext cx="1391770" cy="13917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07" y="1466266"/>
            <a:ext cx="2840186" cy="2794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716" y="3204656"/>
            <a:ext cx="1258488" cy="1349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19764" flipV="1">
            <a:off x="3208440" y="3395606"/>
            <a:ext cx="1696719" cy="16005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07169" y="108484"/>
            <a:ext cx="2885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Universities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b="1" dirty="0"/>
              <a:t>Universities of applied sciences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b="1" dirty="0"/>
              <a:t>Research institutes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b="1" dirty="0"/>
              <a:t>Research funders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6258" y="5226418"/>
            <a:ext cx="12185741" cy="1659354"/>
          </a:xfrm>
          <a:prstGeom prst="rect">
            <a:avLst/>
          </a:prstGeom>
          <a:solidFill>
            <a:srgbClr val="474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4245" y="5749653"/>
            <a:ext cx="11023509" cy="175432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bg1"/>
                </a:solidFill>
              </a:rPr>
              <a:t>The details of researchers, publications, research datasets, research projects and research infrastructures will soon be available in one place.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bg1"/>
                </a:solidFill>
              </a:rPr>
              <a:t>There will be less reporting and administrative work as the data is available in a single location and information flows freely between services.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bg1"/>
                </a:solidFill>
              </a:rPr>
              <a:t>Results of both publicly and privately funded research will be openly accessible.</a:t>
            </a:r>
            <a:endParaRPr lang="en-US" sz="1200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endParaRPr lang="en-US" sz="1200" b="1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bg1"/>
                </a:solidFill>
              </a:rPr>
              <a:t>This will benefit researchers, research organizations, funding agencies, public administration and citizens.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4245" y="5337063"/>
            <a:ext cx="149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7589" y="4308904"/>
            <a:ext cx="293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747B2"/>
                </a:solidFill>
              </a:rPr>
              <a:t>The Research Information Hub</a:t>
            </a:r>
            <a:endParaRPr lang="en-US" sz="2400" dirty="0">
              <a:solidFill>
                <a:srgbClr val="4747B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502" flipV="1">
            <a:off x="7980804" y="1611511"/>
            <a:ext cx="1503027" cy="15138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825254" y="720452"/>
            <a:ext cx="1657339" cy="15298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518894" y="4666913"/>
            <a:ext cx="198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Researcher’s </a:t>
            </a:r>
            <a:r>
              <a:rPr lang="en-US" sz="1400" b="1" dirty="0" err="1"/>
              <a:t>MyData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817657" y="1862038"/>
            <a:ext cx="133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International connectivity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231900" y="2226270"/>
            <a:ext cx="133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Flows of information</a:t>
            </a:r>
            <a:endParaRPr lang="en-US" sz="14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3712" flipV="1">
            <a:off x="7527094" y="3310905"/>
            <a:ext cx="1676394" cy="16885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4243">
            <a:off x="2861557" y="1623581"/>
            <a:ext cx="1397053" cy="1616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0478">
            <a:off x="3312065" y="61374"/>
            <a:ext cx="921247" cy="13090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6" y="3145220"/>
            <a:ext cx="2107962" cy="153855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231695" y="4794415"/>
            <a:ext cx="1339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Research.fi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057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9172"/>
            <a:ext cx="9303692" cy="825676"/>
          </a:xfrm>
        </p:spPr>
        <p:txBody>
          <a:bodyPr>
            <a:noAutofit/>
          </a:bodyPr>
          <a:lstStyle/>
          <a:p>
            <a:r>
              <a:rPr lang="fi-FI" sz="2400" b="1" dirty="0">
                <a:solidFill>
                  <a:srgbClr val="4747B2"/>
                </a:solidFill>
                <a:latin typeface="+mn-lt"/>
              </a:rPr>
              <a:t>Mistä tiedot tutkimustietovarantoon?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6118" y="795926"/>
            <a:ext cx="11688284" cy="883637"/>
            <a:chOff x="588393" y="133501"/>
            <a:chExt cx="13894835" cy="1058602"/>
          </a:xfrm>
          <a:solidFill>
            <a:srgbClr val="AED4A0"/>
          </a:solidFill>
        </p:grpSpPr>
        <p:sp>
          <p:nvSpPr>
            <p:cNvPr id="8" name="Rounded Rectangle 7"/>
            <p:cNvSpPr/>
            <p:nvPr/>
          </p:nvSpPr>
          <p:spPr>
            <a:xfrm>
              <a:off x="2861106" y="326968"/>
              <a:ext cx="2410144" cy="691041"/>
            </a:xfrm>
            <a:prstGeom prst="roundRect">
              <a:avLst/>
            </a:prstGeom>
            <a:grpFill/>
            <a:ln>
              <a:solidFill>
                <a:srgbClr val="4747B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3646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400" b="1" dirty="0">
                  <a:solidFill>
                    <a:srgbClr val="4747B2"/>
                  </a:solidFill>
                </a:rPr>
                <a:t>JULKAISUT</a:t>
              </a:r>
              <a:endParaRPr lang="en-US" altLang="en-US" sz="1400" dirty="0">
                <a:solidFill>
                  <a:srgbClr val="4747B2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8393" y="361317"/>
              <a:ext cx="2272713" cy="742730"/>
              <a:chOff x="1128626" y="1914207"/>
              <a:chExt cx="2502849" cy="742730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1128626" y="1914207"/>
                <a:ext cx="1638065" cy="742730"/>
              </a:xfrm>
              <a:prstGeom prst="roundRect">
                <a:avLst/>
              </a:prstGeom>
              <a:grpFill/>
              <a:ln>
                <a:solidFill>
                  <a:srgbClr val="4747B2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4364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i-FI" sz="1400" dirty="0">
                    <a:solidFill>
                      <a:srgbClr val="4747B2"/>
                    </a:solidFill>
                  </a:rPr>
                  <a:t>Tutkimus-</a:t>
                </a:r>
              </a:p>
              <a:p>
                <a:pPr algn="ctr" defTabSz="64364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i-FI" sz="1400" dirty="0">
                    <a:solidFill>
                      <a:srgbClr val="4747B2"/>
                    </a:solidFill>
                  </a:rPr>
                  <a:t>organisaatiot</a:t>
                </a:r>
              </a:p>
            </p:txBody>
          </p:sp>
          <p:cxnSp>
            <p:nvCxnSpPr>
              <p:cNvPr id="12" name="Straight Arrow Connector 11"/>
              <p:cNvCxnSpPr>
                <a:stCxn id="11" idx="3"/>
              </p:cNvCxnSpPr>
              <p:nvPr/>
            </p:nvCxnSpPr>
            <p:spPr>
              <a:xfrm>
                <a:off x="2766691" y="2285572"/>
                <a:ext cx="864784" cy="23220"/>
              </a:xfrm>
              <a:prstGeom prst="straightConnector1">
                <a:avLst/>
              </a:prstGeom>
              <a:grpFill/>
              <a:ln w="12700">
                <a:solidFill>
                  <a:srgbClr val="4747B2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0" name="Rounded Rectangle 9"/>
            <p:cNvSpPr/>
            <p:nvPr/>
          </p:nvSpPr>
          <p:spPr>
            <a:xfrm>
              <a:off x="5412101" y="133501"/>
              <a:ext cx="9071127" cy="1058602"/>
            </a:xfrm>
            <a:prstGeom prst="roundRect">
              <a:avLst/>
            </a:prstGeom>
            <a:solidFill>
              <a:srgbClr val="4747B2"/>
            </a:solidFill>
            <a:ln>
              <a:solidFill>
                <a:srgbClr val="4747B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3646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b="1" dirty="0">
                  <a:solidFill>
                    <a:schemeClr val="bg1"/>
                  </a:solidFill>
                </a:rPr>
                <a:t>VIRTA -julkaisutietopalvelu</a:t>
              </a:r>
            </a:p>
            <a:p>
              <a:pPr defTabSz="643646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400" dirty="0">
                  <a:solidFill>
                    <a:schemeClr val="bg1"/>
                  </a:solidFill>
                </a:rPr>
                <a:t>Julkaisutiedot 54 korkeakoulusta, tutkimuslaitoksesta ja yliopistosairaalasta. Mahdollistaa julkaisutietojen hyödyntämisen eri käyttötarkoituksissa.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6118" y="1814967"/>
            <a:ext cx="11701294" cy="1058594"/>
            <a:chOff x="318665" y="1746669"/>
            <a:chExt cx="14263937" cy="1663989"/>
          </a:xfrm>
          <a:solidFill>
            <a:srgbClr val="AED4A0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318665" y="1746669"/>
              <a:ext cx="4799615" cy="1521330"/>
              <a:chOff x="687376" y="3209779"/>
              <a:chExt cx="4799615" cy="1521330"/>
            </a:xfrm>
            <a:grpFill/>
          </p:grpSpPr>
          <p:sp>
            <p:nvSpPr>
              <p:cNvPr id="16" name="Rounded Rectangle 15"/>
              <p:cNvSpPr/>
              <p:nvPr/>
            </p:nvSpPr>
            <p:spPr>
              <a:xfrm>
                <a:off x="2984528" y="3460066"/>
                <a:ext cx="2502463" cy="1022371"/>
              </a:xfrm>
              <a:prstGeom prst="roundRect">
                <a:avLst/>
              </a:prstGeom>
              <a:grpFill/>
              <a:ln>
                <a:solidFill>
                  <a:srgbClr val="4747B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4364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i-FI" sz="1400" b="1" dirty="0">
                    <a:solidFill>
                      <a:srgbClr val="4747B2"/>
                    </a:solidFill>
                  </a:rPr>
                  <a:t>INFRASTRUKTUURIT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687376" y="3209779"/>
                <a:ext cx="2290232" cy="1521330"/>
                <a:chOff x="711361" y="4096571"/>
                <a:chExt cx="2290232" cy="1521330"/>
              </a:xfrm>
              <a:grpFill/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711361" y="4096571"/>
                  <a:ext cx="1504964" cy="752005"/>
                </a:xfrm>
                <a:prstGeom prst="roundRect">
                  <a:avLst/>
                </a:prstGeom>
                <a:grpFill/>
                <a:ln>
                  <a:solidFill>
                    <a:srgbClr val="4747B2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364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dirty="0">
                      <a:solidFill>
                        <a:srgbClr val="4747B2"/>
                      </a:solidFill>
                    </a:rPr>
                    <a:t>Tutkimus-</a:t>
                  </a:r>
                </a:p>
                <a:p>
                  <a:pPr algn="ctr" defTabSz="64364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dirty="0">
                      <a:solidFill>
                        <a:srgbClr val="4747B2"/>
                      </a:solidFill>
                    </a:rPr>
                    <a:t>organisaatiot</a:t>
                  </a:r>
                </a:p>
              </p:txBody>
            </p:sp>
            <p:cxnSp>
              <p:nvCxnSpPr>
                <p:cNvPr id="19" name="Straight Arrow Connector 18"/>
                <p:cNvCxnSpPr>
                  <a:stCxn id="18" idx="3"/>
                </p:cNvCxnSpPr>
                <p:nvPr/>
              </p:nvCxnSpPr>
              <p:spPr>
                <a:xfrm>
                  <a:off x="2216325" y="4472574"/>
                  <a:ext cx="774040" cy="150863"/>
                </a:xfrm>
                <a:prstGeom prst="straightConnector1">
                  <a:avLst/>
                </a:prstGeom>
                <a:grpFill/>
                <a:ln w="12700">
                  <a:solidFill>
                    <a:srgbClr val="4747B2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0" name="Rounded Rectangle 19"/>
                <p:cNvSpPr/>
                <p:nvPr/>
              </p:nvSpPr>
              <p:spPr>
                <a:xfrm>
                  <a:off x="711364" y="4928624"/>
                  <a:ext cx="1516191" cy="689277"/>
                </a:xfrm>
                <a:prstGeom prst="roundRect">
                  <a:avLst/>
                </a:prstGeom>
                <a:grpFill/>
                <a:ln>
                  <a:solidFill>
                    <a:srgbClr val="4747B2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364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dirty="0">
                      <a:solidFill>
                        <a:srgbClr val="4747B2"/>
                      </a:solidFill>
                    </a:rPr>
                    <a:t>Infrastruktuuri-palvelut</a:t>
                  </a:r>
                </a:p>
              </p:txBody>
            </p:sp>
            <p:cxnSp>
              <p:nvCxnSpPr>
                <p:cNvPr id="21" name="Straight Arrow Connector 20"/>
                <p:cNvCxnSpPr>
                  <a:stCxn id="20" idx="3"/>
                </p:cNvCxnSpPr>
                <p:nvPr/>
              </p:nvCxnSpPr>
              <p:spPr>
                <a:xfrm flipV="1">
                  <a:off x="2227553" y="5010926"/>
                  <a:ext cx="774040" cy="262336"/>
                </a:xfrm>
                <a:prstGeom prst="straightConnector1">
                  <a:avLst/>
                </a:prstGeom>
                <a:grpFill/>
                <a:ln w="12700">
                  <a:solidFill>
                    <a:srgbClr val="4747B2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Rounded Rectangle 14"/>
            <p:cNvSpPr/>
            <p:nvPr/>
          </p:nvSpPr>
          <p:spPr>
            <a:xfrm>
              <a:off x="5288666" y="1866569"/>
              <a:ext cx="9293936" cy="1544089"/>
            </a:xfrm>
            <a:prstGeom prst="roundRect">
              <a:avLst/>
            </a:prstGeom>
            <a:solidFill>
              <a:srgbClr val="4747B2"/>
            </a:solidFill>
            <a:ln>
              <a:solidFill>
                <a:srgbClr val="4747B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3646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b="1" dirty="0">
                  <a:solidFill>
                    <a:schemeClr val="bg1"/>
                  </a:solidFill>
                </a:rPr>
                <a:t>Tutkimusinfrastruktuurien tietopankki</a:t>
              </a:r>
            </a:p>
            <a:p>
              <a:pPr algn="just" defTabSz="643646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400" dirty="0">
                  <a:solidFill>
                    <a:schemeClr val="bg1"/>
                  </a:solidFill>
                </a:rPr>
                <a:t>Infrastruktuurien tietopankki sisältää metatietoja tutkimusvälineistä, laitteistoista ja palveluista. Tällä hetkellä sisältää SA:n rahoittamia infroja – jatkossa myös tutkimusorganisaatioiden infratiedot.</a:t>
              </a:r>
              <a:endParaRPr lang="fi-FI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4379" y="4194347"/>
            <a:ext cx="11699434" cy="976922"/>
            <a:chOff x="420823" y="3095699"/>
            <a:chExt cx="10209148" cy="797524"/>
          </a:xfrm>
          <a:solidFill>
            <a:srgbClr val="AED4A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420823" y="3152316"/>
              <a:ext cx="3435779" cy="495827"/>
              <a:chOff x="756593" y="3072462"/>
              <a:chExt cx="4799613" cy="864040"/>
            </a:xfrm>
            <a:grpFill/>
          </p:grpSpPr>
          <p:sp>
            <p:nvSpPr>
              <p:cNvPr id="25" name="Rounded Rectangle 24"/>
              <p:cNvSpPr/>
              <p:nvPr/>
            </p:nvSpPr>
            <p:spPr>
              <a:xfrm>
                <a:off x="2991105" y="3072462"/>
                <a:ext cx="2565101" cy="864040"/>
              </a:xfrm>
              <a:prstGeom prst="roundRect">
                <a:avLst/>
              </a:prstGeom>
              <a:grpFill/>
              <a:ln>
                <a:solidFill>
                  <a:srgbClr val="4747B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4364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i-FI" sz="1400" b="1" dirty="0">
                    <a:solidFill>
                      <a:srgbClr val="4747B2"/>
                    </a:solidFill>
                  </a:rPr>
                  <a:t>TUTKIMUSHANKKEET</a:t>
                </a: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56593" y="3211849"/>
                <a:ext cx="2234512" cy="706041"/>
                <a:chOff x="780578" y="4098641"/>
                <a:chExt cx="2234512" cy="706041"/>
              </a:xfrm>
              <a:grpFill/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780578" y="4098641"/>
                  <a:ext cx="1446258" cy="706041"/>
                </a:xfrm>
                <a:prstGeom prst="roundRect">
                  <a:avLst/>
                </a:prstGeom>
                <a:grpFill/>
                <a:ln>
                  <a:solidFill>
                    <a:srgbClr val="4747B2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364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dirty="0">
                      <a:solidFill>
                        <a:srgbClr val="4747B2"/>
                      </a:solidFill>
                    </a:rPr>
                    <a:t>Tutkimus-rahoittajat</a:t>
                  </a:r>
                </a:p>
              </p:txBody>
            </p:sp>
            <p:cxnSp>
              <p:nvCxnSpPr>
                <p:cNvPr id="28" name="Straight Arrow Connector 27"/>
                <p:cNvCxnSpPr>
                  <a:stCxn id="27" idx="3"/>
                  <a:endCxn id="25" idx="1"/>
                </p:cNvCxnSpPr>
                <p:nvPr/>
              </p:nvCxnSpPr>
              <p:spPr>
                <a:xfrm>
                  <a:off x="2226836" y="4451662"/>
                  <a:ext cx="788254" cy="9306"/>
                </a:xfrm>
                <a:prstGeom prst="straightConnector1">
                  <a:avLst/>
                </a:prstGeom>
                <a:grpFill/>
                <a:ln w="12700">
                  <a:solidFill>
                    <a:srgbClr val="4747B2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Rounded Rectangle 23"/>
            <p:cNvSpPr/>
            <p:nvPr/>
          </p:nvSpPr>
          <p:spPr>
            <a:xfrm>
              <a:off x="3971366" y="3095699"/>
              <a:ext cx="6658605" cy="797524"/>
            </a:xfrm>
            <a:prstGeom prst="roundRect">
              <a:avLst>
                <a:gd name="adj" fmla="val 9897"/>
              </a:avLst>
            </a:prstGeom>
            <a:solidFill>
              <a:srgbClr val="4747B2"/>
            </a:solidFill>
            <a:ln>
              <a:solidFill>
                <a:srgbClr val="4747B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3646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b="1" dirty="0">
                  <a:solidFill>
                    <a:schemeClr val="bg1"/>
                  </a:solidFill>
                </a:rPr>
                <a:t>Hanketietovaranto</a:t>
              </a:r>
            </a:p>
            <a:p>
              <a:pPr defTabSz="64364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schemeClr val="bg1"/>
                  </a:solidFill>
                </a:rPr>
                <a:t>Tutkimusrahoitusprosessiin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liittyviä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tietoja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julkisten</a:t>
              </a:r>
              <a:r>
                <a:rPr lang="en-US" sz="1400" dirty="0">
                  <a:solidFill>
                    <a:schemeClr val="bg1"/>
                  </a:solidFill>
                </a:rPr>
                <a:t> ja </a:t>
              </a:r>
              <a:r>
                <a:rPr lang="en-US" sz="1400" dirty="0" err="1">
                  <a:solidFill>
                    <a:schemeClr val="bg1"/>
                  </a:solidFill>
                </a:rPr>
                <a:t>yksityisten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tutkimusrahoittajien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rekistereistä</a:t>
              </a:r>
              <a:r>
                <a:rPr lang="en-US" sz="1400" dirty="0">
                  <a:solidFill>
                    <a:schemeClr val="bg1"/>
                  </a:solidFill>
                </a:rPr>
                <a:t>. </a:t>
              </a:r>
              <a:r>
                <a:rPr lang="en-US" sz="1400" dirty="0" err="1">
                  <a:solidFill>
                    <a:schemeClr val="bg1"/>
                  </a:solidFill>
                </a:rPr>
                <a:t>Rahoituspäätöksistä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tietoja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kerätään</a:t>
              </a:r>
              <a:r>
                <a:rPr lang="en-US" sz="1400" dirty="0">
                  <a:solidFill>
                    <a:schemeClr val="bg1"/>
                  </a:solidFill>
                </a:rPr>
                <a:t> 2019 </a:t>
              </a:r>
              <a:r>
                <a:rPr lang="en-US" sz="1400" dirty="0" err="1">
                  <a:solidFill>
                    <a:schemeClr val="bg1"/>
                  </a:solidFill>
                </a:rPr>
                <a:t>alkaen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6118" y="2964015"/>
            <a:ext cx="11707695" cy="1061137"/>
            <a:chOff x="419181" y="2126660"/>
            <a:chExt cx="10216356" cy="866274"/>
          </a:xfrm>
          <a:solidFill>
            <a:srgbClr val="AED4A0"/>
          </a:solidFill>
        </p:grpSpPr>
        <p:sp>
          <p:nvSpPr>
            <p:cNvPr id="31" name="Rounded Rectangle 30"/>
            <p:cNvSpPr/>
            <p:nvPr/>
          </p:nvSpPr>
          <p:spPr>
            <a:xfrm>
              <a:off x="3958574" y="2237553"/>
              <a:ext cx="6676963" cy="733754"/>
            </a:xfrm>
            <a:prstGeom prst="roundRect">
              <a:avLst/>
            </a:prstGeom>
            <a:solidFill>
              <a:srgbClr val="4747B2"/>
            </a:solidFill>
            <a:ln>
              <a:solidFill>
                <a:srgbClr val="4747B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3646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b="1" dirty="0">
                  <a:solidFill>
                    <a:schemeClr val="bg1"/>
                  </a:solidFill>
                </a:rPr>
                <a:t>Tutkimuksen metatietovarannot, esim. Fairdata </a:t>
              </a:r>
            </a:p>
            <a:p>
              <a:pPr algn="just" defTabSz="643646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400" dirty="0">
                  <a:solidFill>
                    <a:schemeClr val="bg1"/>
                  </a:solidFill>
                </a:rPr>
                <a:t>Fairdata-palveluun sisältyvät säilytyspalvelut (IDA ja Fairdata-PAS), kuvailutyökalu (QVAIN) ja metatietovarasto (METAX) ja hakupalvelu (ETSIN). </a:t>
              </a:r>
              <a:endParaRPr lang="fi-FI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19181" y="2126660"/>
              <a:ext cx="3437422" cy="866274"/>
              <a:chOff x="833421" y="3135423"/>
              <a:chExt cx="4799534" cy="1434329"/>
            </a:xfrm>
            <a:grpFill/>
          </p:grpSpPr>
          <p:sp>
            <p:nvSpPr>
              <p:cNvPr id="33" name="Rounded Rectangle 32"/>
              <p:cNvSpPr/>
              <p:nvPr/>
            </p:nvSpPr>
            <p:spPr>
              <a:xfrm>
                <a:off x="3091849" y="3406916"/>
                <a:ext cx="2541106" cy="800074"/>
              </a:xfrm>
              <a:prstGeom prst="roundRect">
                <a:avLst/>
              </a:prstGeom>
              <a:grpFill/>
              <a:ln>
                <a:solidFill>
                  <a:srgbClr val="4747B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4364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i-FI" sz="1400" b="1" dirty="0">
                    <a:solidFill>
                      <a:srgbClr val="4747B2"/>
                    </a:solidFill>
                  </a:rPr>
                  <a:t>TUTKIMUSAINEISTOT</a:t>
                </a: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833421" y="3135423"/>
                <a:ext cx="2283637" cy="1434329"/>
                <a:chOff x="857406" y="4022215"/>
                <a:chExt cx="2283637" cy="1434329"/>
              </a:xfrm>
              <a:grpFill/>
            </p:grpSpPr>
            <p:sp>
              <p:nvSpPr>
                <p:cNvPr id="35" name="Rounded Rectangle 34"/>
                <p:cNvSpPr/>
                <p:nvPr/>
              </p:nvSpPr>
              <p:spPr>
                <a:xfrm>
                  <a:off x="857407" y="4022215"/>
                  <a:ext cx="1466237" cy="705782"/>
                </a:xfrm>
                <a:prstGeom prst="roundRect">
                  <a:avLst/>
                </a:prstGeom>
                <a:grpFill/>
                <a:ln>
                  <a:solidFill>
                    <a:srgbClr val="4747B2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364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dirty="0">
                      <a:solidFill>
                        <a:srgbClr val="4747B2"/>
                      </a:solidFill>
                    </a:rPr>
                    <a:t>Tutkimus-</a:t>
                  </a:r>
                </a:p>
                <a:p>
                  <a:pPr algn="ctr" defTabSz="64364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dirty="0">
                      <a:solidFill>
                        <a:srgbClr val="4747B2"/>
                      </a:solidFill>
                    </a:rPr>
                    <a:t>organisaatiot</a:t>
                  </a:r>
                </a:p>
              </p:txBody>
            </p:sp>
            <p:cxnSp>
              <p:nvCxnSpPr>
                <p:cNvPr id="36" name="Straight Arrow Connector 35"/>
                <p:cNvCxnSpPr>
                  <a:stCxn id="35" idx="3"/>
                </p:cNvCxnSpPr>
                <p:nvPr/>
              </p:nvCxnSpPr>
              <p:spPr>
                <a:xfrm>
                  <a:off x="2323644" y="4375107"/>
                  <a:ext cx="817399" cy="110337"/>
                </a:xfrm>
                <a:prstGeom prst="straightConnector1">
                  <a:avLst/>
                </a:prstGeom>
                <a:grpFill/>
                <a:ln w="12700">
                  <a:solidFill>
                    <a:srgbClr val="4747B2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7" name="Rounded Rectangle 36"/>
                <p:cNvSpPr/>
                <p:nvPr/>
              </p:nvSpPr>
              <p:spPr>
                <a:xfrm>
                  <a:off x="857406" y="4785370"/>
                  <a:ext cx="1466239" cy="671174"/>
                </a:xfrm>
                <a:prstGeom prst="roundRect">
                  <a:avLst/>
                </a:prstGeom>
                <a:grpFill/>
                <a:ln>
                  <a:solidFill>
                    <a:srgbClr val="4747B2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364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dirty="0">
                      <a:solidFill>
                        <a:srgbClr val="4747B2"/>
                      </a:solidFill>
                    </a:rPr>
                    <a:t>Aineisto-palvelut</a:t>
                  </a:r>
                </a:p>
              </p:txBody>
            </p:sp>
            <p:cxnSp>
              <p:nvCxnSpPr>
                <p:cNvPr id="38" name="Straight Arrow Connector 37"/>
                <p:cNvCxnSpPr>
                  <a:stCxn id="37" idx="3"/>
                </p:cNvCxnSpPr>
                <p:nvPr/>
              </p:nvCxnSpPr>
              <p:spPr>
                <a:xfrm flipV="1">
                  <a:off x="2323646" y="4917399"/>
                  <a:ext cx="792188" cy="203558"/>
                </a:xfrm>
                <a:prstGeom prst="straightConnector1">
                  <a:avLst/>
                </a:prstGeom>
                <a:grpFill/>
                <a:ln w="12700">
                  <a:solidFill>
                    <a:srgbClr val="4747B2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" name="Group 52"/>
          <p:cNvGrpSpPr/>
          <p:nvPr/>
        </p:nvGrpSpPr>
        <p:grpSpPr>
          <a:xfrm>
            <a:off x="248691" y="5221404"/>
            <a:ext cx="11755122" cy="1176522"/>
            <a:chOff x="248691" y="4919478"/>
            <a:chExt cx="11755122" cy="1176522"/>
          </a:xfrm>
        </p:grpSpPr>
        <p:grpSp>
          <p:nvGrpSpPr>
            <p:cNvPr id="40" name="Group 39"/>
            <p:cNvGrpSpPr/>
            <p:nvPr/>
          </p:nvGrpSpPr>
          <p:grpSpPr>
            <a:xfrm>
              <a:off x="1492484" y="5056657"/>
              <a:ext cx="10511329" cy="1039343"/>
              <a:chOff x="1464157" y="3091731"/>
              <a:chExt cx="9172385" cy="848482"/>
            </a:xfrm>
            <a:solidFill>
              <a:srgbClr val="AED4A0"/>
            </a:solidFill>
          </p:grpSpPr>
          <p:grpSp>
            <p:nvGrpSpPr>
              <p:cNvPr id="41" name="Group 40"/>
              <p:cNvGrpSpPr/>
              <p:nvPr/>
            </p:nvGrpSpPr>
            <p:grpSpPr>
              <a:xfrm>
                <a:off x="1464157" y="3152316"/>
                <a:ext cx="2392444" cy="495827"/>
                <a:chOff x="2214080" y="3072462"/>
                <a:chExt cx="3342126" cy="864040"/>
              </a:xfrm>
              <a:grpFill/>
            </p:grpSpPr>
            <p:sp>
              <p:nvSpPr>
                <p:cNvPr id="43" name="Rounded Rectangle 42"/>
                <p:cNvSpPr/>
                <p:nvPr/>
              </p:nvSpPr>
              <p:spPr>
                <a:xfrm>
                  <a:off x="2991105" y="3072462"/>
                  <a:ext cx="2565101" cy="864040"/>
                </a:xfrm>
                <a:prstGeom prst="roundRect">
                  <a:avLst/>
                </a:prstGeom>
                <a:grpFill/>
                <a:ln>
                  <a:solidFill>
                    <a:srgbClr val="4747B2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43646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b="1" dirty="0">
                      <a:solidFill>
                        <a:srgbClr val="4747B2"/>
                      </a:solidFill>
                    </a:rPr>
                    <a:t>TUTKIJAN TIEDOT</a:t>
                  </a:r>
                </a:p>
              </p:txBody>
            </p:sp>
            <p:cxnSp>
              <p:nvCxnSpPr>
                <p:cNvPr id="46" name="Straight Arrow Connector 45"/>
                <p:cNvCxnSpPr>
                  <a:stCxn id="47" idx="3"/>
                  <a:endCxn id="43" idx="1"/>
                </p:cNvCxnSpPr>
                <p:nvPr/>
              </p:nvCxnSpPr>
              <p:spPr>
                <a:xfrm>
                  <a:off x="2214080" y="3112029"/>
                  <a:ext cx="777025" cy="392453"/>
                </a:xfrm>
                <a:prstGeom prst="straightConnector1">
                  <a:avLst/>
                </a:prstGeom>
                <a:grpFill/>
                <a:ln w="12700">
                  <a:solidFill>
                    <a:srgbClr val="4747B2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Rounded Rectangle 41"/>
              <p:cNvSpPr/>
              <p:nvPr/>
            </p:nvSpPr>
            <p:spPr>
              <a:xfrm>
                <a:off x="3977937" y="3091731"/>
                <a:ext cx="6658605" cy="848482"/>
              </a:xfrm>
              <a:prstGeom prst="roundRect">
                <a:avLst>
                  <a:gd name="adj" fmla="val 9897"/>
                </a:avLst>
              </a:prstGeom>
              <a:solidFill>
                <a:srgbClr val="4747B2"/>
              </a:solidFill>
              <a:ln>
                <a:solidFill>
                  <a:srgbClr val="4747B2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4364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i-FI" b="1" dirty="0">
                    <a:solidFill>
                      <a:schemeClr val="bg1"/>
                    </a:solidFill>
                  </a:rPr>
                  <a:t>Tutkijan profiili</a:t>
                </a:r>
              </a:p>
              <a:p>
                <a:pPr algn="ctr" defTabSz="64364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i-FI" sz="1400" dirty="0">
                    <a:solidFill>
                      <a:schemeClr val="bg1"/>
                    </a:solidFill>
                  </a:rPr>
                  <a:t>Tutkijan suostumuksella tutkimustietovarantoon siirrettäviä tietoja, mm. tutkijatunnisteet, tutkimusaiheet, affiliaatiot, tutkimustoiminnan tai asiantuntijuuden kuvaus sekä muut tutkimusaktiviteeit, esim. asiantuntijatehtävät, esiintymiset, tutkimusvierailut.</a:t>
                </a:r>
                <a:endParaRPr lang="fi-FI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Rounded Rectangle 46"/>
            <p:cNvSpPr/>
            <p:nvPr/>
          </p:nvSpPr>
          <p:spPr>
            <a:xfrm>
              <a:off x="257901" y="4919478"/>
              <a:ext cx="1234584" cy="478409"/>
            </a:xfrm>
            <a:prstGeom prst="roundRect">
              <a:avLst/>
            </a:prstGeom>
            <a:solidFill>
              <a:srgbClr val="AED4A0"/>
            </a:solidFill>
            <a:ln>
              <a:solidFill>
                <a:srgbClr val="4747B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3646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400" dirty="0">
                  <a:solidFill>
                    <a:srgbClr val="4747B2"/>
                  </a:solidFill>
                </a:rPr>
                <a:t>Tutkimus-</a:t>
              </a:r>
            </a:p>
            <a:p>
              <a:pPr algn="ctr" defTabSz="643646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400" dirty="0">
                  <a:solidFill>
                    <a:srgbClr val="4747B2"/>
                  </a:solidFill>
                </a:rPr>
                <a:t>organisaatiot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48691" y="5546617"/>
              <a:ext cx="1243794" cy="438503"/>
            </a:xfrm>
            <a:prstGeom prst="roundRect">
              <a:avLst/>
            </a:prstGeom>
            <a:solidFill>
              <a:srgbClr val="AED4A0"/>
            </a:solidFill>
            <a:ln>
              <a:solidFill>
                <a:srgbClr val="4747B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43646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400" dirty="0">
                  <a:solidFill>
                    <a:srgbClr val="4747B2"/>
                  </a:solidFill>
                </a:rPr>
                <a:t>ORCID</a:t>
              </a:r>
            </a:p>
          </p:txBody>
        </p:sp>
      </p:grpSp>
      <p:cxnSp>
        <p:nvCxnSpPr>
          <p:cNvPr id="50" name="Straight Arrow Connector 49"/>
          <p:cNvCxnSpPr>
            <a:stCxn id="48" idx="3"/>
          </p:cNvCxnSpPr>
          <p:nvPr/>
        </p:nvCxnSpPr>
        <p:spPr>
          <a:xfrm flipV="1">
            <a:off x="1492485" y="5885206"/>
            <a:ext cx="637424" cy="182589"/>
          </a:xfrm>
          <a:prstGeom prst="straightConnector1">
            <a:avLst/>
          </a:prstGeom>
          <a:solidFill>
            <a:srgbClr val="AED4A0"/>
          </a:solidFill>
          <a:ln w="12700">
            <a:solidFill>
              <a:srgbClr val="4747B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58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243</Words>
  <Application>Microsoft Office PowerPoint</Application>
  <PresentationFormat>Laajakuva</PresentationFormat>
  <Paragraphs>50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PowerPoint-esitys</vt:lpstr>
      <vt:lpstr>Mistä tiedot tutkimustietovarantoon?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Ilmari Jauhiainen</cp:lastModifiedBy>
  <cp:revision>20</cp:revision>
  <dcterms:created xsi:type="dcterms:W3CDTF">2019-10-28T12:37:32Z</dcterms:created>
  <dcterms:modified xsi:type="dcterms:W3CDTF">2019-11-26T06:00:05Z</dcterms:modified>
</cp:coreProperties>
</file>